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7556500" cy="10699750"/>
  <p:notesSz cx="7556500" cy="106997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73" autoAdjust="0"/>
    <p:restoredTop sz="94660"/>
  </p:normalViewPr>
  <p:slideViewPr>
    <p:cSldViewPr>
      <p:cViewPr>
        <p:scale>
          <a:sx n="70" d="100"/>
          <a:sy n="70" d="100"/>
        </p:scale>
        <p:origin x="1166" y="-210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6922"/>
            <a:ext cx="6428422" cy="22469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91860"/>
            <a:ext cx="5293995" cy="26749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600" b="1" i="0">
                <a:solidFill>
                  <a:schemeClr val="tx1"/>
                </a:solidFill>
                <a:latin typeface="Arial"/>
                <a:cs typeface="Arial"/>
              </a:defRPr>
            </a:lvl1p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7/7/2025</a:t>
            </a:fld>
            <a:endParaRPr lang="en-US"/>
          </a:p>
        </p:txBody>
      </p:sp>
      <p:sp>
        <p:nvSpPr>
          <p:cNvPr id="6" name="Holder 6"/>
          <p:cNvSpPr>
            <a:spLocks noGrp="1"/>
          </p:cNvSpPr>
          <p:nvPr>
            <p:ph type="sldNum" sz="quarter" idx="7"/>
          </p:nvPr>
        </p:nvSpPr>
        <p:spPr/>
        <p:txBody>
          <a:bodyPr lIns="0" tIns="0" rIns="0" bIns="0"/>
          <a:lstStyle>
            <a:lvl1pPr>
              <a:defRPr sz="1150" b="0" i="0">
                <a:solidFill>
                  <a:schemeClr val="bg1"/>
                </a:solidFill>
                <a:latin typeface="Microsoft Sans Serif"/>
                <a:cs typeface="Microsoft Sans Serif"/>
              </a:defRPr>
            </a:lvl1p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‹Nº›</a:t>
            </a:fld>
            <a:endParaRPr sz="1100">
              <a:latin typeface="Arial Narrow"/>
              <a:cs typeface="Arial Narr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62671"/>
            <a:ext cx="7562850" cy="3613150"/>
          </a:xfrm>
          <a:custGeom>
            <a:avLst/>
            <a:gdLst/>
            <a:ahLst/>
            <a:cxnLst/>
            <a:rect l="l" t="t" r="r" b="b"/>
            <a:pathLst>
              <a:path w="7562850" h="3613150">
                <a:moveTo>
                  <a:pt x="0" y="3613005"/>
                </a:moveTo>
                <a:lnTo>
                  <a:pt x="7562850" y="3613005"/>
                </a:lnTo>
                <a:lnTo>
                  <a:pt x="7562850" y="0"/>
                </a:lnTo>
                <a:lnTo>
                  <a:pt x="0" y="0"/>
                </a:lnTo>
                <a:lnTo>
                  <a:pt x="0" y="3613005"/>
                </a:lnTo>
                <a:close/>
              </a:path>
            </a:pathLst>
          </a:custGeom>
          <a:solidFill>
            <a:srgbClr val="C8E26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50" b="0" i="0">
                <a:solidFill>
                  <a:srgbClr val="444440"/>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sz="1450" b="1" i="0">
                <a:solidFill>
                  <a:srgbClr val="0E266F"/>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defRPr sz="600" b="1" i="0">
                <a:solidFill>
                  <a:schemeClr val="tx1"/>
                </a:solidFill>
                <a:latin typeface="Arial"/>
                <a:cs typeface="Arial"/>
              </a:defRPr>
            </a:lvl1p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7/7/2025</a:t>
            </a:fld>
            <a:endParaRPr lang="en-US"/>
          </a:p>
        </p:txBody>
      </p:sp>
      <p:sp>
        <p:nvSpPr>
          <p:cNvPr id="6" name="Holder 6"/>
          <p:cNvSpPr>
            <a:spLocks noGrp="1"/>
          </p:cNvSpPr>
          <p:nvPr>
            <p:ph type="sldNum" sz="quarter" idx="7"/>
          </p:nvPr>
        </p:nvSpPr>
        <p:spPr/>
        <p:txBody>
          <a:bodyPr lIns="0" tIns="0" rIns="0" bIns="0"/>
          <a:lstStyle>
            <a:lvl1pPr>
              <a:defRPr sz="1150" b="0" i="0">
                <a:solidFill>
                  <a:schemeClr val="bg1"/>
                </a:solidFill>
                <a:latin typeface="Microsoft Sans Serif"/>
                <a:cs typeface="Microsoft Sans Serif"/>
              </a:defRPr>
            </a:lvl1p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‹Nº›</a:t>
            </a:fld>
            <a:endParaRPr sz="1100">
              <a:latin typeface="Arial Narrow"/>
              <a:cs typeface="Arial Narr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444440"/>
                </a:solidFill>
                <a:latin typeface="Lucida Sans Unicode"/>
                <a:cs typeface="Lucida Sans Unicode"/>
              </a:defRPr>
            </a:lvl1pPr>
          </a:lstStyle>
          <a:p>
            <a:endParaRPr/>
          </a:p>
        </p:txBody>
      </p:sp>
      <p:sp>
        <p:nvSpPr>
          <p:cNvPr id="3" name="Holder 3"/>
          <p:cNvSpPr>
            <a:spLocks noGrp="1"/>
          </p:cNvSpPr>
          <p:nvPr>
            <p:ph sz="half" idx="2"/>
          </p:nvPr>
        </p:nvSpPr>
        <p:spPr>
          <a:xfrm>
            <a:off x="378142" y="2460942"/>
            <a:ext cx="3289839" cy="706183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60942"/>
            <a:ext cx="3289839" cy="706183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600" b="1" i="0">
                <a:solidFill>
                  <a:schemeClr val="tx1"/>
                </a:solidFill>
                <a:latin typeface="Arial"/>
                <a:cs typeface="Arial"/>
              </a:defRPr>
            </a:lvl1p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7/7/2025</a:t>
            </a:fld>
            <a:endParaRPr lang="en-US"/>
          </a:p>
        </p:txBody>
      </p:sp>
      <p:sp>
        <p:nvSpPr>
          <p:cNvPr id="7" name="Holder 7"/>
          <p:cNvSpPr>
            <a:spLocks noGrp="1"/>
          </p:cNvSpPr>
          <p:nvPr>
            <p:ph type="sldNum" sz="quarter" idx="7"/>
          </p:nvPr>
        </p:nvSpPr>
        <p:spPr/>
        <p:txBody>
          <a:bodyPr lIns="0" tIns="0" rIns="0" bIns="0"/>
          <a:lstStyle>
            <a:lvl1pPr>
              <a:defRPr sz="1150" b="0" i="0">
                <a:solidFill>
                  <a:schemeClr val="bg1"/>
                </a:solidFill>
                <a:latin typeface="Microsoft Sans Serif"/>
                <a:cs typeface="Microsoft Sans Serif"/>
              </a:defRPr>
            </a:lvl1p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‹Nº›</a:t>
            </a:fld>
            <a:endParaRPr sz="1100">
              <a:latin typeface="Arial Narrow"/>
              <a:cs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444440"/>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defRPr sz="600" b="1" i="0">
                <a:solidFill>
                  <a:schemeClr val="tx1"/>
                </a:solidFill>
                <a:latin typeface="Arial"/>
                <a:cs typeface="Arial"/>
              </a:defRPr>
            </a:lvl1p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7/7/2025</a:t>
            </a:fld>
            <a:endParaRPr lang="en-US"/>
          </a:p>
        </p:txBody>
      </p:sp>
      <p:sp>
        <p:nvSpPr>
          <p:cNvPr id="5" name="Holder 5"/>
          <p:cNvSpPr>
            <a:spLocks noGrp="1"/>
          </p:cNvSpPr>
          <p:nvPr>
            <p:ph type="sldNum" sz="quarter" idx="7"/>
          </p:nvPr>
        </p:nvSpPr>
        <p:spPr/>
        <p:txBody>
          <a:bodyPr lIns="0" tIns="0" rIns="0" bIns="0"/>
          <a:lstStyle>
            <a:lvl1pPr>
              <a:defRPr sz="1150" b="0" i="0">
                <a:solidFill>
                  <a:schemeClr val="bg1"/>
                </a:solidFill>
                <a:latin typeface="Microsoft Sans Serif"/>
                <a:cs typeface="Microsoft Sans Serif"/>
              </a:defRPr>
            </a:lvl1p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‹Nº›</a:t>
            </a:fld>
            <a:endParaRPr sz="1100">
              <a:latin typeface="Arial Narrow"/>
              <a:cs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804358" y="5494935"/>
            <a:ext cx="22860" cy="4657725"/>
          </a:xfrm>
          <a:custGeom>
            <a:avLst/>
            <a:gdLst/>
            <a:ahLst/>
            <a:cxnLst/>
            <a:rect l="l" t="t" r="r" b="b"/>
            <a:pathLst>
              <a:path w="22860" h="4657725">
                <a:moveTo>
                  <a:pt x="0" y="4657515"/>
                </a:moveTo>
                <a:lnTo>
                  <a:pt x="22380" y="4657515"/>
                </a:lnTo>
                <a:lnTo>
                  <a:pt x="22380" y="0"/>
                </a:lnTo>
                <a:lnTo>
                  <a:pt x="0" y="0"/>
                </a:lnTo>
                <a:lnTo>
                  <a:pt x="0" y="4657515"/>
                </a:lnTo>
                <a:close/>
              </a:path>
            </a:pathLst>
          </a:custGeom>
          <a:solidFill>
            <a:srgbClr val="03602A"/>
          </a:solidFill>
        </p:spPr>
        <p:txBody>
          <a:bodyPr wrap="square" lIns="0" tIns="0" rIns="0" bIns="0" rtlCol="0"/>
          <a:lstStyle/>
          <a:p>
            <a:endParaRPr/>
          </a:p>
        </p:txBody>
      </p:sp>
      <p:sp>
        <p:nvSpPr>
          <p:cNvPr id="17" name="bk object 17"/>
          <p:cNvSpPr/>
          <p:nvPr/>
        </p:nvSpPr>
        <p:spPr>
          <a:xfrm>
            <a:off x="0" y="1979562"/>
            <a:ext cx="7562850" cy="775985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4204396" y="2973104"/>
            <a:ext cx="3358453" cy="3031492"/>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3184996" y="10397545"/>
            <a:ext cx="4378325" cy="191770"/>
          </a:xfrm>
          <a:custGeom>
            <a:avLst/>
            <a:gdLst/>
            <a:ahLst/>
            <a:cxnLst/>
            <a:rect l="l" t="t" r="r" b="b"/>
            <a:pathLst>
              <a:path w="4378325" h="191770">
                <a:moveTo>
                  <a:pt x="0" y="191356"/>
                </a:moveTo>
                <a:lnTo>
                  <a:pt x="4377853" y="191356"/>
                </a:lnTo>
                <a:lnTo>
                  <a:pt x="4377853" y="0"/>
                </a:lnTo>
                <a:lnTo>
                  <a:pt x="0" y="0"/>
                </a:lnTo>
                <a:lnTo>
                  <a:pt x="0" y="191356"/>
                </a:lnTo>
                <a:close/>
              </a:path>
            </a:pathLst>
          </a:custGeom>
          <a:solidFill>
            <a:srgbClr val="174082"/>
          </a:solidFill>
        </p:spPr>
        <p:txBody>
          <a:bodyPr wrap="square" lIns="0" tIns="0" rIns="0" bIns="0" rtlCol="0"/>
          <a:lstStyle/>
          <a:p>
            <a:endParaRPr/>
          </a:p>
        </p:txBody>
      </p:sp>
      <p:sp>
        <p:nvSpPr>
          <p:cNvPr id="20" name="bk object 20"/>
          <p:cNvSpPr/>
          <p:nvPr/>
        </p:nvSpPr>
        <p:spPr>
          <a:xfrm>
            <a:off x="0" y="3378810"/>
            <a:ext cx="1804670" cy="228600"/>
          </a:xfrm>
          <a:custGeom>
            <a:avLst/>
            <a:gdLst/>
            <a:ahLst/>
            <a:cxnLst/>
            <a:rect l="l" t="t" r="r" b="b"/>
            <a:pathLst>
              <a:path w="1804670" h="228600">
                <a:moveTo>
                  <a:pt x="0" y="228591"/>
                </a:moveTo>
                <a:lnTo>
                  <a:pt x="1804358" y="228591"/>
                </a:lnTo>
                <a:lnTo>
                  <a:pt x="1804358" y="0"/>
                </a:lnTo>
                <a:lnTo>
                  <a:pt x="0" y="0"/>
                </a:lnTo>
                <a:lnTo>
                  <a:pt x="0" y="228591"/>
                </a:lnTo>
                <a:close/>
              </a:path>
            </a:pathLst>
          </a:custGeom>
          <a:solidFill>
            <a:srgbClr val="174082"/>
          </a:solidFill>
        </p:spPr>
        <p:txBody>
          <a:bodyPr wrap="square" lIns="0" tIns="0" rIns="0" bIns="0" rtlCol="0"/>
          <a:lstStyle/>
          <a:p>
            <a:endParaRPr/>
          </a:p>
        </p:txBody>
      </p:sp>
      <p:sp>
        <p:nvSpPr>
          <p:cNvPr id="21" name="bk object 21"/>
          <p:cNvSpPr/>
          <p:nvPr/>
        </p:nvSpPr>
        <p:spPr>
          <a:xfrm>
            <a:off x="0" y="5494935"/>
            <a:ext cx="1804670" cy="4666615"/>
          </a:xfrm>
          <a:custGeom>
            <a:avLst/>
            <a:gdLst/>
            <a:ahLst/>
            <a:cxnLst/>
            <a:rect l="l" t="t" r="r" b="b"/>
            <a:pathLst>
              <a:path w="1804670" h="4666615">
                <a:moveTo>
                  <a:pt x="0" y="4666048"/>
                </a:moveTo>
                <a:lnTo>
                  <a:pt x="1804358" y="4666048"/>
                </a:lnTo>
                <a:lnTo>
                  <a:pt x="1804358" y="0"/>
                </a:lnTo>
                <a:lnTo>
                  <a:pt x="0" y="0"/>
                </a:lnTo>
                <a:lnTo>
                  <a:pt x="0" y="4666048"/>
                </a:lnTo>
                <a:close/>
              </a:path>
            </a:pathLst>
          </a:custGeom>
          <a:solidFill>
            <a:srgbClr val="174082"/>
          </a:solidFill>
        </p:spPr>
        <p:txBody>
          <a:bodyPr wrap="square" lIns="0" tIns="0" rIns="0" bIns="0" rtlCol="0"/>
          <a:lstStyle/>
          <a:p>
            <a:endParaRPr/>
          </a:p>
        </p:txBody>
      </p:sp>
      <p:sp>
        <p:nvSpPr>
          <p:cNvPr id="22" name="bk object 22"/>
          <p:cNvSpPr/>
          <p:nvPr/>
        </p:nvSpPr>
        <p:spPr>
          <a:xfrm>
            <a:off x="0" y="3607401"/>
            <a:ext cx="4201160" cy="1887855"/>
          </a:xfrm>
          <a:custGeom>
            <a:avLst/>
            <a:gdLst/>
            <a:ahLst/>
            <a:cxnLst/>
            <a:rect l="l" t="t" r="r" b="b"/>
            <a:pathLst>
              <a:path w="4201160" h="1887854">
                <a:moveTo>
                  <a:pt x="0" y="0"/>
                </a:moveTo>
                <a:lnTo>
                  <a:pt x="4200600" y="0"/>
                </a:lnTo>
                <a:lnTo>
                  <a:pt x="4200600" y="1887533"/>
                </a:lnTo>
                <a:lnTo>
                  <a:pt x="0" y="1887533"/>
                </a:lnTo>
                <a:lnTo>
                  <a:pt x="0" y="0"/>
                </a:lnTo>
                <a:close/>
              </a:path>
            </a:pathLst>
          </a:custGeom>
          <a:solidFill>
            <a:srgbClr val="0C254D"/>
          </a:solidFill>
        </p:spPr>
        <p:txBody>
          <a:bodyPr wrap="square" lIns="0" tIns="0" rIns="0" bIns="0" rtlCol="0"/>
          <a:lstStyle/>
          <a:p>
            <a:endParaRPr/>
          </a:p>
        </p:txBody>
      </p:sp>
      <p:sp>
        <p:nvSpPr>
          <p:cNvPr id="23" name="bk object 23"/>
          <p:cNvSpPr/>
          <p:nvPr/>
        </p:nvSpPr>
        <p:spPr>
          <a:xfrm>
            <a:off x="2620804" y="10588901"/>
            <a:ext cx="4942205" cy="107950"/>
          </a:xfrm>
          <a:custGeom>
            <a:avLst/>
            <a:gdLst/>
            <a:ahLst/>
            <a:cxnLst/>
            <a:rect l="l" t="t" r="r" b="b"/>
            <a:pathLst>
              <a:path w="4942205" h="107950">
                <a:moveTo>
                  <a:pt x="0" y="0"/>
                </a:moveTo>
                <a:lnTo>
                  <a:pt x="0" y="107673"/>
                </a:lnTo>
                <a:lnTo>
                  <a:pt x="4942046" y="107673"/>
                </a:lnTo>
                <a:lnTo>
                  <a:pt x="4942046" y="0"/>
                </a:lnTo>
                <a:lnTo>
                  <a:pt x="0" y="0"/>
                </a:lnTo>
                <a:close/>
              </a:path>
            </a:pathLst>
          </a:custGeom>
          <a:solidFill>
            <a:srgbClr val="008037"/>
          </a:solidFill>
        </p:spPr>
        <p:txBody>
          <a:bodyPr wrap="square" lIns="0" tIns="0" rIns="0" bIns="0" rtlCol="0"/>
          <a:lstStyle/>
          <a:p>
            <a:endParaRPr/>
          </a:p>
        </p:txBody>
      </p:sp>
      <p:sp>
        <p:nvSpPr>
          <p:cNvPr id="24" name="bk object 24"/>
          <p:cNvSpPr/>
          <p:nvPr/>
        </p:nvSpPr>
        <p:spPr>
          <a:xfrm>
            <a:off x="1933039" y="5525360"/>
            <a:ext cx="2135505" cy="181610"/>
          </a:xfrm>
          <a:custGeom>
            <a:avLst/>
            <a:gdLst/>
            <a:ahLst/>
            <a:cxnLst/>
            <a:rect l="l" t="t" r="r" b="b"/>
            <a:pathLst>
              <a:path w="2135504" h="181610">
                <a:moveTo>
                  <a:pt x="0" y="0"/>
                </a:moveTo>
                <a:lnTo>
                  <a:pt x="2135391" y="0"/>
                </a:lnTo>
                <a:lnTo>
                  <a:pt x="2135391" y="181126"/>
                </a:lnTo>
                <a:lnTo>
                  <a:pt x="0" y="181126"/>
                </a:lnTo>
                <a:lnTo>
                  <a:pt x="0" y="0"/>
                </a:lnTo>
                <a:close/>
              </a:path>
            </a:pathLst>
          </a:custGeom>
          <a:solidFill>
            <a:srgbClr val="174082"/>
          </a:solidFill>
        </p:spPr>
        <p:txBody>
          <a:bodyPr wrap="square" lIns="0" tIns="0" rIns="0" bIns="0" rtlCol="0"/>
          <a:lstStyle/>
          <a:p>
            <a:endParaRPr/>
          </a:p>
        </p:txBody>
      </p:sp>
      <p:sp>
        <p:nvSpPr>
          <p:cNvPr id="25" name="bk object 25"/>
          <p:cNvSpPr/>
          <p:nvPr/>
        </p:nvSpPr>
        <p:spPr>
          <a:xfrm>
            <a:off x="0" y="0"/>
            <a:ext cx="7562850" cy="1992396"/>
          </a:xfrm>
          <a:prstGeom prst="rect">
            <a:avLst/>
          </a:prstGeom>
          <a:blipFill>
            <a:blip r:embed="rId4" cstate="print"/>
            <a:stretch>
              <a:fillRect/>
            </a:stretch>
          </a:blipFill>
        </p:spPr>
        <p:txBody>
          <a:bodyPr wrap="square" lIns="0" tIns="0" rIns="0" bIns="0" rtlCol="0"/>
          <a:lstStyle/>
          <a:p>
            <a:endParaRPr/>
          </a:p>
        </p:txBody>
      </p:sp>
      <p:sp>
        <p:nvSpPr>
          <p:cNvPr id="26" name="bk object 26"/>
          <p:cNvSpPr/>
          <p:nvPr/>
        </p:nvSpPr>
        <p:spPr>
          <a:xfrm>
            <a:off x="0" y="2285817"/>
            <a:ext cx="4047490" cy="1093470"/>
          </a:xfrm>
          <a:custGeom>
            <a:avLst/>
            <a:gdLst/>
            <a:ahLst/>
            <a:cxnLst/>
            <a:rect l="l" t="t" r="r" b="b"/>
            <a:pathLst>
              <a:path w="4047490" h="1093470">
                <a:moveTo>
                  <a:pt x="0" y="1092993"/>
                </a:moveTo>
                <a:lnTo>
                  <a:pt x="0" y="0"/>
                </a:lnTo>
                <a:lnTo>
                  <a:pt x="4047240" y="0"/>
                </a:lnTo>
                <a:lnTo>
                  <a:pt x="4047240" y="1092993"/>
                </a:lnTo>
                <a:lnTo>
                  <a:pt x="0" y="1092993"/>
                </a:lnTo>
                <a:close/>
              </a:path>
            </a:pathLst>
          </a:custGeom>
          <a:solidFill>
            <a:srgbClr val="FFFFFF"/>
          </a:solidFill>
        </p:spPr>
        <p:txBody>
          <a:bodyPr wrap="square" lIns="0" tIns="0" rIns="0" bIns="0" rtlCol="0"/>
          <a:lstStyle/>
          <a:p>
            <a:endParaRPr/>
          </a:p>
        </p:txBody>
      </p:sp>
      <p:sp>
        <p:nvSpPr>
          <p:cNvPr id="27" name="bk object 27"/>
          <p:cNvSpPr/>
          <p:nvPr/>
        </p:nvSpPr>
        <p:spPr>
          <a:xfrm>
            <a:off x="1955740" y="3386171"/>
            <a:ext cx="2135505" cy="181610"/>
          </a:xfrm>
          <a:custGeom>
            <a:avLst/>
            <a:gdLst/>
            <a:ahLst/>
            <a:cxnLst/>
            <a:rect l="l" t="t" r="r" b="b"/>
            <a:pathLst>
              <a:path w="2135504" h="181610">
                <a:moveTo>
                  <a:pt x="0" y="0"/>
                </a:moveTo>
                <a:lnTo>
                  <a:pt x="2135391" y="0"/>
                </a:lnTo>
                <a:lnTo>
                  <a:pt x="2135391" y="181126"/>
                </a:lnTo>
                <a:lnTo>
                  <a:pt x="0" y="181126"/>
                </a:lnTo>
                <a:lnTo>
                  <a:pt x="0" y="0"/>
                </a:lnTo>
                <a:close/>
              </a:path>
            </a:pathLst>
          </a:custGeom>
          <a:solidFill>
            <a:srgbClr val="008037"/>
          </a:solidFill>
        </p:spPr>
        <p:txBody>
          <a:bodyPr wrap="square" lIns="0" tIns="0" rIns="0" bIns="0" rtlCol="0"/>
          <a:lstStyle/>
          <a:p>
            <a:endParaRPr/>
          </a:p>
        </p:txBody>
      </p:sp>
      <p:sp>
        <p:nvSpPr>
          <p:cNvPr id="28" name="bk object 28"/>
          <p:cNvSpPr/>
          <p:nvPr/>
        </p:nvSpPr>
        <p:spPr>
          <a:xfrm>
            <a:off x="1146716" y="2513256"/>
            <a:ext cx="924700" cy="714974"/>
          </a:xfrm>
          <a:prstGeom prst="rect">
            <a:avLst/>
          </a:prstGeom>
          <a:blipFill>
            <a:blip r:embed="rId5" cstate="print"/>
            <a:stretch>
              <a:fillRect/>
            </a:stretch>
          </a:blipFill>
        </p:spPr>
        <p:txBody>
          <a:bodyPr wrap="square" lIns="0" tIns="0" rIns="0" bIns="0" rtlCol="0"/>
          <a:lstStyle/>
          <a:p>
            <a:endParaRPr/>
          </a:p>
        </p:txBody>
      </p:sp>
      <p:sp>
        <p:nvSpPr>
          <p:cNvPr id="29" name="bk object 29"/>
          <p:cNvSpPr/>
          <p:nvPr/>
        </p:nvSpPr>
        <p:spPr>
          <a:xfrm>
            <a:off x="2133179" y="2547308"/>
            <a:ext cx="953299" cy="705441"/>
          </a:xfrm>
          <a:prstGeom prst="rect">
            <a:avLst/>
          </a:prstGeom>
          <a:blipFill>
            <a:blip r:embed="rId6" cstate="print"/>
            <a:stretch>
              <a:fillRect/>
            </a:stretch>
          </a:blipFill>
        </p:spPr>
        <p:txBody>
          <a:bodyPr wrap="square" lIns="0" tIns="0" rIns="0" bIns="0" rtlCol="0"/>
          <a:lstStyle/>
          <a:p>
            <a:endParaRPr/>
          </a:p>
        </p:txBody>
      </p:sp>
      <p:sp>
        <p:nvSpPr>
          <p:cNvPr id="30" name="bk object 30"/>
          <p:cNvSpPr/>
          <p:nvPr/>
        </p:nvSpPr>
        <p:spPr>
          <a:xfrm>
            <a:off x="69097" y="2499643"/>
            <a:ext cx="972365" cy="705441"/>
          </a:xfrm>
          <a:prstGeom prst="rect">
            <a:avLst/>
          </a:prstGeom>
          <a:blipFill>
            <a:blip r:embed="rId7" cstate="print"/>
            <a:stretch>
              <a:fillRect/>
            </a:stretch>
          </a:blipFill>
        </p:spPr>
        <p:txBody>
          <a:bodyPr wrap="square" lIns="0" tIns="0" rIns="0" bIns="0" rtlCol="0"/>
          <a:lstStyle/>
          <a:p>
            <a:endParaRPr/>
          </a:p>
        </p:txBody>
      </p:sp>
      <p:sp>
        <p:nvSpPr>
          <p:cNvPr id="31" name="bk object 31"/>
          <p:cNvSpPr/>
          <p:nvPr/>
        </p:nvSpPr>
        <p:spPr>
          <a:xfrm>
            <a:off x="3184996" y="2596668"/>
            <a:ext cx="867502" cy="648243"/>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600" b="1" i="0">
                <a:solidFill>
                  <a:schemeClr val="tx1"/>
                </a:solidFill>
                <a:latin typeface="Arial"/>
                <a:cs typeface="Arial"/>
              </a:defRPr>
            </a:lvl1p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7/7/2025</a:t>
            </a:fld>
            <a:endParaRPr lang="en-US"/>
          </a:p>
        </p:txBody>
      </p:sp>
      <p:sp>
        <p:nvSpPr>
          <p:cNvPr id="4" name="Holder 4"/>
          <p:cNvSpPr>
            <a:spLocks noGrp="1"/>
          </p:cNvSpPr>
          <p:nvPr>
            <p:ph type="sldNum" sz="quarter" idx="7"/>
          </p:nvPr>
        </p:nvSpPr>
        <p:spPr/>
        <p:txBody>
          <a:bodyPr lIns="0" tIns="0" rIns="0" bIns="0"/>
          <a:lstStyle>
            <a:lvl1pPr>
              <a:defRPr sz="1150" b="0" i="0">
                <a:solidFill>
                  <a:schemeClr val="bg1"/>
                </a:solidFill>
                <a:latin typeface="Microsoft Sans Serif"/>
                <a:cs typeface="Microsoft Sans Serif"/>
              </a:defRPr>
            </a:lvl1p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‹Nº›</a:t>
            </a:fld>
            <a:endParaRPr sz="1100">
              <a:latin typeface="Arial Narrow"/>
              <a:cs typeface="Arial Narrow"/>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51403" y="2276421"/>
            <a:ext cx="3582670" cy="805814"/>
          </a:xfrm>
          <a:prstGeom prst="rect">
            <a:avLst/>
          </a:prstGeom>
        </p:spPr>
        <p:txBody>
          <a:bodyPr wrap="square" lIns="0" tIns="0" rIns="0" bIns="0">
            <a:spAutoFit/>
          </a:bodyPr>
          <a:lstStyle>
            <a:lvl1pPr>
              <a:defRPr sz="2650" b="0" i="0">
                <a:solidFill>
                  <a:srgbClr val="444440"/>
                </a:solidFill>
                <a:latin typeface="Lucida Sans Unicode"/>
                <a:cs typeface="Lucida Sans Unicode"/>
              </a:defRPr>
            </a:lvl1pPr>
          </a:lstStyle>
          <a:p>
            <a:endParaRPr/>
          </a:p>
        </p:txBody>
      </p:sp>
      <p:sp>
        <p:nvSpPr>
          <p:cNvPr id="3" name="Holder 3"/>
          <p:cNvSpPr>
            <a:spLocks noGrp="1"/>
          </p:cNvSpPr>
          <p:nvPr>
            <p:ph type="body" idx="1"/>
          </p:nvPr>
        </p:nvSpPr>
        <p:spPr>
          <a:xfrm>
            <a:off x="743934" y="5013403"/>
            <a:ext cx="4051300" cy="2169795"/>
          </a:xfrm>
          <a:prstGeom prst="rect">
            <a:avLst/>
          </a:prstGeom>
        </p:spPr>
        <p:txBody>
          <a:bodyPr wrap="square" lIns="0" tIns="0" rIns="0" bIns="0">
            <a:spAutoFit/>
          </a:bodyPr>
          <a:lstStyle>
            <a:lvl1pPr>
              <a:defRPr sz="1450" b="1" i="0">
                <a:solidFill>
                  <a:srgbClr val="0E266F"/>
                </a:solidFill>
                <a:latin typeface="Palatino Linotype"/>
                <a:cs typeface="Palatino Linotype"/>
              </a:defRPr>
            </a:lvl1pPr>
          </a:lstStyle>
          <a:p>
            <a:endParaRPr/>
          </a:p>
        </p:txBody>
      </p:sp>
      <p:sp>
        <p:nvSpPr>
          <p:cNvPr id="4" name="Holder 4"/>
          <p:cNvSpPr>
            <a:spLocks noGrp="1"/>
          </p:cNvSpPr>
          <p:nvPr>
            <p:ph type="ftr" sz="quarter" idx="5"/>
          </p:nvPr>
        </p:nvSpPr>
        <p:spPr>
          <a:xfrm>
            <a:off x="56397" y="10328405"/>
            <a:ext cx="2418715" cy="283209"/>
          </a:xfrm>
          <a:prstGeom prst="rect">
            <a:avLst/>
          </a:prstGeom>
        </p:spPr>
        <p:txBody>
          <a:bodyPr wrap="square" lIns="0" tIns="0" rIns="0" bIns="0">
            <a:spAutoFit/>
          </a:bodyPr>
          <a:lstStyle>
            <a:lvl1pPr>
              <a:defRPr sz="600" b="1" i="0">
                <a:solidFill>
                  <a:schemeClr val="tx1"/>
                </a:solidFill>
                <a:latin typeface="Arial"/>
                <a:cs typeface="Arial"/>
              </a:defRPr>
            </a:lvl1p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5" name="Holder 5"/>
          <p:cNvSpPr>
            <a:spLocks noGrp="1"/>
          </p:cNvSpPr>
          <p:nvPr>
            <p:ph type="dt" sz="half" idx="6"/>
          </p:nvPr>
        </p:nvSpPr>
        <p:spPr>
          <a:xfrm>
            <a:off x="378142" y="9950768"/>
            <a:ext cx="1739455" cy="53498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7/7/2025</a:t>
            </a:fld>
            <a:endParaRPr lang="en-US"/>
          </a:p>
        </p:txBody>
      </p:sp>
      <p:sp>
        <p:nvSpPr>
          <p:cNvPr id="6" name="Holder 6"/>
          <p:cNvSpPr>
            <a:spLocks noGrp="1"/>
          </p:cNvSpPr>
          <p:nvPr>
            <p:ph type="sldNum" sz="quarter" idx="7"/>
          </p:nvPr>
        </p:nvSpPr>
        <p:spPr>
          <a:xfrm>
            <a:off x="4746902" y="10416709"/>
            <a:ext cx="2553970" cy="171450"/>
          </a:xfrm>
          <a:prstGeom prst="rect">
            <a:avLst/>
          </a:prstGeom>
        </p:spPr>
        <p:txBody>
          <a:bodyPr wrap="square" lIns="0" tIns="0" rIns="0" bIns="0">
            <a:spAutoFit/>
          </a:bodyPr>
          <a:lstStyle>
            <a:lvl1pPr>
              <a:defRPr sz="1150" b="0" i="0">
                <a:solidFill>
                  <a:schemeClr val="bg1"/>
                </a:solidFill>
                <a:latin typeface="Microsoft Sans Serif"/>
                <a:cs typeface="Microsoft Sans Serif"/>
              </a:defRPr>
            </a:lvl1p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‹Nº›</a:t>
            </a:fld>
            <a:endParaRPr sz="1100">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unesdoc.unesco.org/ark:/48223/pf0000381137"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fairmlbook.org/"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cali.gov.co/boletines/publicaciones/186293/cali-lider-en-innovacion-e-implementacion-de-la-inteligencia-artificial-en-colombia/" TargetMode="External"/><Relationship Id="rId5" Type="http://schemas.openxmlformats.org/officeDocument/2006/relationships/image" Target="../media/image14.png"/><Relationship Id="rId4" Type="http://schemas.openxmlformats.org/officeDocument/2006/relationships/hyperlink" Target="https://www.infobae.com/tecno/2025/04/08/colombia-entra-al-podio-de-la-inversion-en-inteligencia-artificial-en-america-latina-mexico-y-brasil-lideran-el-rank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4180033" y="2974566"/>
            <a:ext cx="3429807" cy="29256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23"/>
          <p:cNvSpPr/>
          <p:nvPr/>
        </p:nvSpPr>
        <p:spPr>
          <a:xfrm>
            <a:off x="4138930" y="2822852"/>
            <a:ext cx="3470910" cy="5338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1"/>
                </a:solidFill>
              </a:rPr>
              <a:t>INGENIERÍA DE SISTEMAS</a:t>
            </a:r>
          </a:p>
        </p:txBody>
      </p:sp>
      <p:sp>
        <p:nvSpPr>
          <p:cNvPr id="3" name="object 3"/>
          <p:cNvSpPr/>
          <p:nvPr/>
        </p:nvSpPr>
        <p:spPr>
          <a:xfrm>
            <a:off x="7342347" y="9577717"/>
            <a:ext cx="0" cy="671195"/>
          </a:xfrm>
          <a:custGeom>
            <a:avLst/>
            <a:gdLst/>
            <a:ahLst/>
            <a:cxnLst/>
            <a:rect l="l" t="t" r="r" b="b"/>
            <a:pathLst>
              <a:path h="671195">
                <a:moveTo>
                  <a:pt x="0" y="0"/>
                </a:moveTo>
                <a:lnTo>
                  <a:pt x="0" y="670764"/>
                </a:lnTo>
              </a:path>
            </a:pathLst>
          </a:custGeom>
          <a:ln w="16225">
            <a:solidFill>
              <a:srgbClr val="D9D9D9"/>
            </a:solidFill>
          </a:ln>
        </p:spPr>
        <p:txBody>
          <a:bodyPr wrap="square" lIns="0" tIns="0" rIns="0" bIns="0" rtlCol="0"/>
          <a:lstStyle/>
          <a:p>
            <a:endParaRPr/>
          </a:p>
        </p:txBody>
      </p:sp>
      <p:sp>
        <p:nvSpPr>
          <p:cNvPr id="4" name="object 4"/>
          <p:cNvSpPr txBox="1"/>
          <p:nvPr/>
        </p:nvSpPr>
        <p:spPr>
          <a:xfrm>
            <a:off x="7340600" y="9159875"/>
            <a:ext cx="215900" cy="681355"/>
          </a:xfrm>
          <a:prstGeom prst="rect">
            <a:avLst/>
          </a:prstGeom>
        </p:spPr>
        <p:txBody>
          <a:bodyPr vert="vert270" wrap="square" lIns="0" tIns="0" rIns="0" bIns="0" rtlCol="0">
            <a:spAutoFit/>
          </a:bodyPr>
          <a:lstStyle/>
          <a:p>
            <a:pPr marL="12700">
              <a:lnSpc>
                <a:spcPts val="1120"/>
              </a:lnSpc>
            </a:pPr>
            <a:r>
              <a:rPr sz="1050" spc="20" dirty="0">
                <a:solidFill>
                  <a:srgbClr val="D9D9D9"/>
                </a:solidFill>
                <a:latin typeface="Microsoft Sans Serif"/>
                <a:cs typeface="Microsoft Sans Serif"/>
              </a:rPr>
              <a:t>VIGILADA</a:t>
            </a:r>
            <a:endParaRPr sz="1050" dirty="0">
              <a:latin typeface="Microsoft Sans Serif"/>
              <a:cs typeface="Microsoft Sans Serif"/>
            </a:endParaRPr>
          </a:p>
          <a:p>
            <a:pPr marL="19685">
              <a:lnSpc>
                <a:spcPts val="570"/>
              </a:lnSpc>
            </a:pPr>
            <a:r>
              <a:rPr sz="500" spc="90" dirty="0">
                <a:solidFill>
                  <a:srgbClr val="D9D9D9"/>
                </a:solidFill>
                <a:latin typeface="Arial"/>
                <a:cs typeface="Arial"/>
              </a:rPr>
              <a:t>MINEDUCACIÓN</a:t>
            </a:r>
            <a:endParaRPr sz="500" dirty="0">
              <a:latin typeface="Arial"/>
              <a:cs typeface="Arial"/>
            </a:endParaRPr>
          </a:p>
        </p:txBody>
      </p:sp>
      <p:sp>
        <p:nvSpPr>
          <p:cNvPr id="5" name="object 5"/>
          <p:cNvSpPr/>
          <p:nvPr/>
        </p:nvSpPr>
        <p:spPr>
          <a:xfrm>
            <a:off x="4911932" y="2063850"/>
            <a:ext cx="2364183" cy="67684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0" y="2261997"/>
            <a:ext cx="4117340" cy="0"/>
          </a:xfrm>
          <a:custGeom>
            <a:avLst/>
            <a:gdLst/>
            <a:ahLst/>
            <a:cxnLst/>
            <a:rect l="l" t="t" r="r" b="b"/>
            <a:pathLst>
              <a:path w="4117340">
                <a:moveTo>
                  <a:pt x="0" y="0"/>
                </a:moveTo>
                <a:lnTo>
                  <a:pt x="4117154" y="0"/>
                </a:lnTo>
              </a:path>
            </a:pathLst>
          </a:custGeom>
          <a:ln w="49988">
            <a:solidFill>
              <a:srgbClr val="03602A"/>
            </a:solidFill>
          </a:ln>
        </p:spPr>
        <p:txBody>
          <a:bodyPr wrap="square" lIns="0" tIns="0" rIns="0" bIns="0" rtlCol="0"/>
          <a:lstStyle/>
          <a:p>
            <a:endParaRPr/>
          </a:p>
        </p:txBody>
      </p:sp>
      <p:sp>
        <p:nvSpPr>
          <p:cNvPr id="7" name="object 7"/>
          <p:cNvSpPr txBox="1"/>
          <p:nvPr/>
        </p:nvSpPr>
        <p:spPr>
          <a:xfrm>
            <a:off x="68094" y="5759817"/>
            <a:ext cx="1714073" cy="4145366"/>
          </a:xfrm>
          <a:prstGeom prst="rect">
            <a:avLst/>
          </a:prstGeom>
        </p:spPr>
        <p:txBody>
          <a:bodyPr vert="horz" wrap="square" lIns="0" tIns="81915" rIns="0" bIns="0" rtlCol="0">
            <a:spAutoFit/>
          </a:bodyPr>
          <a:lstStyle/>
          <a:p>
            <a:pPr algn="ctr"/>
            <a:r>
              <a:rPr lang="es-CO" sz="800" b="1" dirty="0">
                <a:solidFill>
                  <a:schemeClr val="bg1"/>
                </a:solidFill>
              </a:rPr>
              <a:t>CONSEJO DIRECTIVO</a:t>
            </a:r>
          </a:p>
          <a:p>
            <a:pPr algn="ctr"/>
            <a:endParaRPr lang="es-CO" sz="800" dirty="0">
              <a:solidFill>
                <a:schemeClr val="bg1"/>
              </a:solidFill>
            </a:endParaRPr>
          </a:p>
          <a:p>
            <a:pPr algn="ctr"/>
            <a:r>
              <a:rPr lang="es-CO" sz="800" dirty="0">
                <a:solidFill>
                  <a:schemeClr val="bg1"/>
                </a:solidFill>
              </a:rPr>
              <a:t>Carlos Augusto Narváez Díaz </a:t>
            </a:r>
          </a:p>
          <a:p>
            <a:pPr algn="ctr"/>
            <a:r>
              <a:rPr lang="es-CO" sz="800" b="1" i="1" dirty="0">
                <a:solidFill>
                  <a:schemeClr val="bg1"/>
                </a:solidFill>
              </a:rPr>
              <a:t>Rector</a:t>
            </a:r>
          </a:p>
          <a:p>
            <a:pPr algn="ctr"/>
            <a:endParaRPr lang="es-CO" sz="800" dirty="0">
              <a:solidFill>
                <a:schemeClr val="bg1"/>
              </a:solidFill>
            </a:endParaRPr>
          </a:p>
          <a:p>
            <a:pPr algn="ctr"/>
            <a:r>
              <a:rPr lang="es-CO" sz="800" dirty="0">
                <a:solidFill>
                  <a:schemeClr val="bg1"/>
                </a:solidFill>
              </a:rPr>
              <a:t>Edilia Díaz Sanabria</a:t>
            </a:r>
          </a:p>
          <a:p>
            <a:pPr algn="ctr"/>
            <a:r>
              <a:rPr lang="es-CO" sz="800" b="1" i="1" dirty="0">
                <a:solidFill>
                  <a:schemeClr val="bg1"/>
                </a:solidFill>
              </a:rPr>
              <a:t>Secretario General</a:t>
            </a:r>
          </a:p>
          <a:p>
            <a:pPr algn="ctr"/>
            <a:endParaRPr lang="es-CO" sz="800" dirty="0">
              <a:solidFill>
                <a:schemeClr val="bg1"/>
              </a:solidFill>
            </a:endParaRPr>
          </a:p>
          <a:p>
            <a:pPr algn="ctr"/>
            <a:r>
              <a:rPr lang="es-CO" sz="800" dirty="0">
                <a:solidFill>
                  <a:schemeClr val="bg1"/>
                </a:solidFill>
              </a:rPr>
              <a:t>Rito  Díaz Sanabria </a:t>
            </a:r>
          </a:p>
          <a:p>
            <a:pPr algn="ctr"/>
            <a:r>
              <a:rPr lang="es-CO" sz="800" b="1" i="1" dirty="0">
                <a:solidFill>
                  <a:schemeClr val="bg1"/>
                </a:solidFill>
              </a:rPr>
              <a:t>Vicerrector Administrativo</a:t>
            </a:r>
          </a:p>
          <a:p>
            <a:pPr algn="ctr"/>
            <a:endParaRPr lang="es-CO" sz="800" dirty="0">
              <a:solidFill>
                <a:schemeClr val="bg1"/>
              </a:solidFill>
            </a:endParaRPr>
          </a:p>
          <a:p>
            <a:pPr algn="ctr"/>
            <a:r>
              <a:rPr lang="es-CO" sz="800" dirty="0">
                <a:solidFill>
                  <a:schemeClr val="bg1"/>
                </a:solidFill>
              </a:rPr>
              <a:t>Wilson Eduardo Romero Palacios</a:t>
            </a:r>
          </a:p>
          <a:p>
            <a:pPr algn="ctr"/>
            <a:r>
              <a:rPr lang="es-CO" sz="800" b="1" i="1" dirty="0">
                <a:solidFill>
                  <a:schemeClr val="bg1"/>
                </a:solidFill>
              </a:rPr>
              <a:t>Vicerrector Académico</a:t>
            </a:r>
          </a:p>
          <a:p>
            <a:pPr algn="ctr"/>
            <a:endParaRPr lang="es-CO" sz="800" i="1" dirty="0">
              <a:solidFill>
                <a:schemeClr val="bg1"/>
              </a:solidFill>
            </a:endParaRPr>
          </a:p>
          <a:p>
            <a:pPr algn="ctr"/>
            <a:endParaRPr lang="es-CO" sz="800" dirty="0">
              <a:solidFill>
                <a:schemeClr val="bg1"/>
              </a:solidFill>
            </a:endParaRPr>
          </a:p>
          <a:p>
            <a:pPr algn="ctr"/>
            <a:r>
              <a:rPr lang="es-CO" sz="800" b="1" dirty="0">
                <a:solidFill>
                  <a:schemeClr val="bg1"/>
                </a:solidFill>
              </a:rPr>
              <a:t>COMITÉ EDITORIAL</a:t>
            </a:r>
          </a:p>
          <a:p>
            <a:pPr algn="ctr"/>
            <a:endParaRPr lang="es-CO" sz="800" dirty="0">
              <a:solidFill>
                <a:schemeClr val="bg1"/>
              </a:solidFill>
            </a:endParaRPr>
          </a:p>
          <a:p>
            <a:pPr algn="ctr"/>
            <a:r>
              <a:rPr lang="es-CO" sz="800" dirty="0">
                <a:solidFill>
                  <a:schemeClr val="bg1"/>
                </a:solidFill>
              </a:rPr>
              <a:t>Carlos Augusto Narváez Díaz </a:t>
            </a:r>
          </a:p>
          <a:p>
            <a:pPr algn="ctr"/>
            <a:r>
              <a:rPr lang="es-CO" sz="800" b="1" i="1" dirty="0">
                <a:solidFill>
                  <a:schemeClr val="bg1"/>
                </a:solidFill>
              </a:rPr>
              <a:t>Rector</a:t>
            </a:r>
          </a:p>
          <a:p>
            <a:pPr algn="ctr"/>
            <a:endParaRPr lang="es-CO" sz="800" dirty="0">
              <a:solidFill>
                <a:schemeClr val="bg1"/>
              </a:solidFill>
            </a:endParaRPr>
          </a:p>
          <a:p>
            <a:pPr algn="ctr"/>
            <a:r>
              <a:rPr lang="es-CO" sz="800" dirty="0">
                <a:solidFill>
                  <a:schemeClr val="bg1"/>
                </a:solidFill>
              </a:rPr>
              <a:t>Wilson Eduardo Romero Palacios</a:t>
            </a:r>
          </a:p>
          <a:p>
            <a:pPr algn="ctr"/>
            <a:r>
              <a:rPr lang="es-CO" sz="800" b="1" i="1" dirty="0">
                <a:solidFill>
                  <a:schemeClr val="bg1"/>
                </a:solidFill>
              </a:rPr>
              <a:t>Vicerrector Académico</a:t>
            </a:r>
          </a:p>
          <a:p>
            <a:pPr algn="ctr"/>
            <a:endParaRPr lang="es-CO" sz="800" dirty="0">
              <a:solidFill>
                <a:schemeClr val="bg1"/>
              </a:solidFill>
            </a:endParaRPr>
          </a:p>
          <a:p>
            <a:pPr algn="ctr"/>
            <a:r>
              <a:rPr lang="es-CO" sz="800" dirty="0">
                <a:solidFill>
                  <a:schemeClr val="bg1"/>
                </a:solidFill>
              </a:rPr>
              <a:t>Ingrid </a:t>
            </a:r>
            <a:r>
              <a:rPr lang="es-CO" sz="800" dirty="0" err="1">
                <a:solidFill>
                  <a:schemeClr val="bg1"/>
                </a:solidFill>
              </a:rPr>
              <a:t>Vaneza</a:t>
            </a:r>
            <a:r>
              <a:rPr lang="es-CO" sz="800" dirty="0">
                <a:solidFill>
                  <a:schemeClr val="bg1"/>
                </a:solidFill>
              </a:rPr>
              <a:t> Cañizares Narváez</a:t>
            </a:r>
          </a:p>
          <a:p>
            <a:pPr algn="ctr"/>
            <a:r>
              <a:rPr lang="es-CO" sz="800" b="1" i="1" dirty="0">
                <a:solidFill>
                  <a:schemeClr val="bg1"/>
                </a:solidFill>
              </a:rPr>
              <a:t>Director de Investigación</a:t>
            </a:r>
          </a:p>
          <a:p>
            <a:pPr algn="ctr"/>
            <a:endParaRPr lang="es-CO" sz="800" dirty="0">
              <a:solidFill>
                <a:schemeClr val="bg1"/>
              </a:solidFill>
            </a:endParaRPr>
          </a:p>
          <a:p>
            <a:pPr algn="ctr"/>
            <a:r>
              <a:rPr lang="es-CO" sz="800" dirty="0">
                <a:solidFill>
                  <a:schemeClr val="bg1"/>
                </a:solidFill>
              </a:rPr>
              <a:t>Santiago Moya Castro</a:t>
            </a:r>
          </a:p>
          <a:p>
            <a:pPr algn="ctr"/>
            <a:r>
              <a:rPr lang="es-CO" sz="800" b="1" i="1" dirty="0">
                <a:solidFill>
                  <a:schemeClr val="bg1"/>
                </a:solidFill>
              </a:rPr>
              <a:t>Director Facultad de Ciencias Económicas y Administrativas</a:t>
            </a:r>
            <a:r>
              <a:rPr lang="es-CO" sz="800" i="1" dirty="0">
                <a:solidFill>
                  <a:schemeClr val="bg1"/>
                </a:solidFill>
              </a:rPr>
              <a:t>,</a:t>
            </a:r>
          </a:p>
          <a:p>
            <a:pPr algn="ctr"/>
            <a:endParaRPr lang="es-CO" sz="800" dirty="0">
              <a:solidFill>
                <a:schemeClr val="bg1"/>
              </a:solidFill>
            </a:endParaRPr>
          </a:p>
          <a:p>
            <a:pPr algn="ctr"/>
            <a:r>
              <a:rPr lang="es-CO" sz="800" dirty="0">
                <a:solidFill>
                  <a:schemeClr val="bg1"/>
                </a:solidFill>
              </a:rPr>
              <a:t>John Vicente Orbes Gómez</a:t>
            </a:r>
          </a:p>
          <a:p>
            <a:pPr algn="ctr"/>
            <a:r>
              <a:rPr lang="es-CO" sz="800" b="1" i="1" dirty="0">
                <a:solidFill>
                  <a:schemeClr val="bg1"/>
                </a:solidFill>
              </a:rPr>
              <a:t>Director Facultad de Ingenierías / Autoevaluación Institucional</a:t>
            </a:r>
          </a:p>
        </p:txBody>
      </p:sp>
      <p:sp>
        <p:nvSpPr>
          <p:cNvPr id="8" name="object 8"/>
          <p:cNvSpPr txBox="1"/>
          <p:nvPr/>
        </p:nvSpPr>
        <p:spPr>
          <a:xfrm>
            <a:off x="1929872" y="5734499"/>
            <a:ext cx="3296178" cy="321113"/>
          </a:xfrm>
          <a:prstGeom prst="rect">
            <a:avLst/>
          </a:prstGeom>
        </p:spPr>
        <p:txBody>
          <a:bodyPr vert="horz" wrap="square" lIns="0" tIns="14604" rIns="0" bIns="0" rtlCol="0">
            <a:spAutoFit/>
          </a:bodyPr>
          <a:lstStyle/>
          <a:p>
            <a:pPr marL="12700">
              <a:lnSpc>
                <a:spcPts val="2695"/>
              </a:lnSpc>
              <a:spcBef>
                <a:spcPts val="114"/>
              </a:spcBef>
            </a:pPr>
            <a:endParaRPr sz="1600" dirty="0">
              <a:latin typeface="Arial"/>
              <a:cs typeface="Arial"/>
            </a:endParaRPr>
          </a:p>
        </p:txBody>
      </p:sp>
      <p:sp>
        <p:nvSpPr>
          <p:cNvPr id="9" name="object 9"/>
          <p:cNvSpPr txBox="1"/>
          <p:nvPr/>
        </p:nvSpPr>
        <p:spPr>
          <a:xfrm>
            <a:off x="1989676" y="5840551"/>
            <a:ext cx="5333433" cy="2060629"/>
          </a:xfrm>
          <a:prstGeom prst="rect">
            <a:avLst/>
          </a:prstGeom>
        </p:spPr>
        <p:txBody>
          <a:bodyPr vert="horz" wrap="square" lIns="0" tIns="16510" rIns="0" bIns="0" rtlCol="0">
            <a:spAutoFit/>
          </a:bodyPr>
          <a:lstStyle/>
          <a:p>
            <a:pPr algn="just"/>
            <a:r>
              <a:rPr lang="es-CO" sz="1400" dirty="0">
                <a:latin typeface="Cooper Black" panose="0208090404030B020404" pitchFamily="18" charset="0"/>
              </a:rPr>
              <a:t>¿SABÍAS </a:t>
            </a:r>
          </a:p>
          <a:p>
            <a:pPr algn="just"/>
            <a:r>
              <a:rPr lang="es-CO" sz="1400" dirty="0">
                <a:latin typeface="Cooper Black" panose="0208090404030B020404" pitchFamily="18" charset="0"/>
              </a:rPr>
              <a:t>              QUÉ?</a:t>
            </a:r>
          </a:p>
          <a:p>
            <a:pPr algn="just"/>
            <a:endParaRPr lang="es-CO" sz="800" b="1" dirty="0"/>
          </a:p>
          <a:p>
            <a:endParaRPr lang="es-CO" sz="1100" dirty="0"/>
          </a:p>
          <a:p>
            <a:endParaRPr lang="es-CO" sz="1100" dirty="0"/>
          </a:p>
          <a:p>
            <a:pPr algn="just"/>
            <a:endParaRPr lang="es-CO" sz="1000" dirty="0"/>
          </a:p>
          <a:p>
            <a:pPr algn="just"/>
            <a:endParaRPr lang="es-CO" sz="1000" dirty="0"/>
          </a:p>
          <a:p>
            <a:pPr algn="just"/>
            <a:endParaRPr lang="es-CO" sz="1000" dirty="0"/>
          </a:p>
          <a:p>
            <a:pPr algn="just"/>
            <a:endParaRPr lang="es-CO" sz="1000" dirty="0"/>
          </a:p>
          <a:p>
            <a:pPr algn="just">
              <a:spcAft>
                <a:spcPts val="0"/>
              </a:spcAft>
            </a:pPr>
            <a:endParaRPr lang="es-CO" sz="1100" dirty="0">
              <a:latin typeface="Arial" panose="020B0604020202020204" pitchFamily="34" charset="0"/>
              <a:ea typeface="Times New Roman" panose="02020603050405020304" pitchFamily="18" charset="0"/>
            </a:endParaRPr>
          </a:p>
          <a:p>
            <a:pPr algn="just"/>
            <a:endParaRPr lang="es-ES" sz="800" dirty="0"/>
          </a:p>
          <a:p>
            <a:pPr algn="just"/>
            <a:endParaRPr lang="es-ES" sz="800" dirty="0"/>
          </a:p>
          <a:p>
            <a:pPr marL="19685" marR="5080" algn="just">
              <a:lnSpc>
                <a:spcPct val="76200"/>
              </a:lnSpc>
              <a:spcBef>
                <a:spcPts val="305"/>
              </a:spcBef>
            </a:pPr>
            <a:endParaRPr sz="700" dirty="0">
              <a:latin typeface="Microsoft Sans Serif"/>
              <a:cs typeface="Microsoft Sans Serif"/>
            </a:endParaRPr>
          </a:p>
        </p:txBody>
      </p:sp>
      <p:sp>
        <p:nvSpPr>
          <p:cNvPr id="12" name="object 12"/>
          <p:cNvSpPr txBox="1"/>
          <p:nvPr/>
        </p:nvSpPr>
        <p:spPr>
          <a:xfrm>
            <a:off x="272632" y="3203816"/>
            <a:ext cx="3340100" cy="178435"/>
          </a:xfrm>
          <a:prstGeom prst="rect">
            <a:avLst/>
          </a:prstGeom>
        </p:spPr>
        <p:txBody>
          <a:bodyPr vert="horz" wrap="square" lIns="0" tIns="12700" rIns="0" bIns="0" rtlCol="0">
            <a:spAutoFit/>
          </a:bodyPr>
          <a:lstStyle/>
          <a:p>
            <a:pPr marL="12700">
              <a:lnSpc>
                <a:spcPct val="100000"/>
              </a:lnSpc>
              <a:spcBef>
                <a:spcPts val="100"/>
              </a:spcBef>
            </a:pPr>
            <a:r>
              <a:rPr sz="1000" b="1" spc="-20" dirty="0">
                <a:solidFill>
                  <a:srgbClr val="0C254D"/>
                </a:solidFill>
                <a:latin typeface="Arial"/>
                <a:cs typeface="Arial"/>
              </a:rPr>
              <a:t>RECONOCIDOS</a:t>
            </a:r>
            <a:r>
              <a:rPr sz="1000" b="1" spc="-95" dirty="0">
                <a:solidFill>
                  <a:srgbClr val="0C254D"/>
                </a:solidFill>
                <a:latin typeface="Arial"/>
                <a:cs typeface="Arial"/>
              </a:rPr>
              <a:t> </a:t>
            </a:r>
            <a:r>
              <a:rPr sz="1000" b="1" spc="-45" dirty="0">
                <a:solidFill>
                  <a:srgbClr val="0C254D"/>
                </a:solidFill>
                <a:latin typeface="Arial"/>
                <a:cs typeface="Arial"/>
              </a:rPr>
              <a:t>Y</a:t>
            </a:r>
            <a:r>
              <a:rPr sz="1000" b="1" spc="-95" dirty="0">
                <a:solidFill>
                  <a:srgbClr val="0C254D"/>
                </a:solidFill>
                <a:latin typeface="Arial"/>
                <a:cs typeface="Arial"/>
              </a:rPr>
              <a:t> </a:t>
            </a:r>
            <a:r>
              <a:rPr sz="1000" b="1" spc="-30" dirty="0">
                <a:solidFill>
                  <a:srgbClr val="0C254D"/>
                </a:solidFill>
                <a:latin typeface="Arial"/>
                <a:cs typeface="Arial"/>
              </a:rPr>
              <a:t>CATEGORIZADOS</a:t>
            </a:r>
            <a:r>
              <a:rPr sz="1000" b="1" spc="-90" dirty="0">
                <a:solidFill>
                  <a:srgbClr val="0C254D"/>
                </a:solidFill>
                <a:latin typeface="Arial"/>
                <a:cs typeface="Arial"/>
              </a:rPr>
              <a:t> </a:t>
            </a:r>
            <a:r>
              <a:rPr sz="1000" b="1" spc="-45" dirty="0">
                <a:solidFill>
                  <a:srgbClr val="0C254D"/>
                </a:solidFill>
                <a:latin typeface="Arial"/>
                <a:cs typeface="Arial"/>
              </a:rPr>
              <a:t>POR</a:t>
            </a:r>
            <a:r>
              <a:rPr sz="1000" b="1" spc="-95" dirty="0">
                <a:solidFill>
                  <a:srgbClr val="0C254D"/>
                </a:solidFill>
                <a:latin typeface="Arial"/>
                <a:cs typeface="Arial"/>
              </a:rPr>
              <a:t> </a:t>
            </a:r>
            <a:r>
              <a:rPr sz="1000" b="1" spc="-15" dirty="0">
                <a:solidFill>
                  <a:srgbClr val="0C254D"/>
                </a:solidFill>
                <a:latin typeface="Arial"/>
                <a:cs typeface="Arial"/>
              </a:rPr>
              <a:t>COLCIENCIAS</a:t>
            </a:r>
            <a:endParaRPr sz="1000">
              <a:latin typeface="Arial"/>
              <a:cs typeface="Arial"/>
            </a:endParaRPr>
          </a:p>
        </p:txBody>
      </p:sp>
      <p:sp>
        <p:nvSpPr>
          <p:cNvPr id="13" name="object 13"/>
          <p:cNvSpPr/>
          <p:nvPr/>
        </p:nvSpPr>
        <p:spPr>
          <a:xfrm>
            <a:off x="397930" y="2179810"/>
            <a:ext cx="328930" cy="328930"/>
          </a:xfrm>
          <a:custGeom>
            <a:avLst/>
            <a:gdLst/>
            <a:ahLst/>
            <a:cxnLst/>
            <a:rect l="l" t="t" r="r" b="b"/>
            <a:pathLst>
              <a:path w="328930" h="328930">
                <a:moveTo>
                  <a:pt x="164335" y="328671"/>
                </a:moveTo>
                <a:lnTo>
                  <a:pt x="124395" y="323744"/>
                </a:lnTo>
                <a:lnTo>
                  <a:pt x="86867" y="309268"/>
                </a:lnTo>
                <a:lnTo>
                  <a:pt x="53981" y="286107"/>
                </a:lnTo>
                <a:lnTo>
                  <a:pt x="27695" y="255635"/>
                </a:lnTo>
                <a:lnTo>
                  <a:pt x="9602" y="219689"/>
                </a:lnTo>
                <a:lnTo>
                  <a:pt x="789" y="180443"/>
                </a:lnTo>
                <a:lnTo>
                  <a:pt x="0" y="164335"/>
                </a:lnTo>
                <a:lnTo>
                  <a:pt x="197" y="156262"/>
                </a:lnTo>
                <a:lnTo>
                  <a:pt x="7074" y="116630"/>
                </a:lnTo>
                <a:lnTo>
                  <a:pt x="23374" y="79858"/>
                </a:lnTo>
                <a:lnTo>
                  <a:pt x="48132" y="48132"/>
                </a:lnTo>
                <a:lnTo>
                  <a:pt x="79858" y="23374"/>
                </a:lnTo>
                <a:lnTo>
                  <a:pt x="116630" y="7074"/>
                </a:lnTo>
                <a:lnTo>
                  <a:pt x="156262" y="197"/>
                </a:lnTo>
                <a:lnTo>
                  <a:pt x="164335" y="0"/>
                </a:lnTo>
                <a:lnTo>
                  <a:pt x="172409" y="197"/>
                </a:lnTo>
                <a:lnTo>
                  <a:pt x="212040" y="7074"/>
                </a:lnTo>
                <a:lnTo>
                  <a:pt x="248813" y="23374"/>
                </a:lnTo>
                <a:lnTo>
                  <a:pt x="280538" y="48132"/>
                </a:lnTo>
                <a:lnTo>
                  <a:pt x="305296" y="79858"/>
                </a:lnTo>
                <a:lnTo>
                  <a:pt x="321596" y="116630"/>
                </a:lnTo>
                <a:lnTo>
                  <a:pt x="328473" y="156262"/>
                </a:lnTo>
                <a:lnTo>
                  <a:pt x="328671" y="164335"/>
                </a:lnTo>
                <a:lnTo>
                  <a:pt x="328473" y="172409"/>
                </a:lnTo>
                <a:lnTo>
                  <a:pt x="321596" y="212040"/>
                </a:lnTo>
                <a:lnTo>
                  <a:pt x="305296" y="248813"/>
                </a:lnTo>
                <a:lnTo>
                  <a:pt x="280538" y="280538"/>
                </a:lnTo>
                <a:lnTo>
                  <a:pt x="248813" y="305296"/>
                </a:lnTo>
                <a:lnTo>
                  <a:pt x="212040" y="321596"/>
                </a:lnTo>
                <a:lnTo>
                  <a:pt x="172408" y="328473"/>
                </a:lnTo>
                <a:lnTo>
                  <a:pt x="164335" y="328671"/>
                </a:lnTo>
                <a:close/>
              </a:path>
            </a:pathLst>
          </a:custGeom>
          <a:solidFill>
            <a:srgbClr val="03602A"/>
          </a:solidFill>
        </p:spPr>
        <p:txBody>
          <a:bodyPr wrap="square" lIns="0" tIns="0" rIns="0" bIns="0" rtlCol="0"/>
          <a:lstStyle/>
          <a:p>
            <a:endParaRPr/>
          </a:p>
        </p:txBody>
      </p:sp>
      <p:sp>
        <p:nvSpPr>
          <p:cNvPr id="14" name="object 14"/>
          <p:cNvSpPr txBox="1"/>
          <p:nvPr/>
        </p:nvSpPr>
        <p:spPr>
          <a:xfrm>
            <a:off x="461221" y="2152226"/>
            <a:ext cx="205740" cy="346075"/>
          </a:xfrm>
          <a:prstGeom prst="rect">
            <a:avLst/>
          </a:prstGeom>
        </p:spPr>
        <p:txBody>
          <a:bodyPr vert="horz" wrap="square" lIns="0" tIns="12700" rIns="0" bIns="0" rtlCol="0">
            <a:spAutoFit/>
          </a:bodyPr>
          <a:lstStyle/>
          <a:p>
            <a:pPr marL="12700">
              <a:lnSpc>
                <a:spcPct val="100000"/>
              </a:lnSpc>
              <a:spcBef>
                <a:spcPts val="100"/>
              </a:spcBef>
            </a:pPr>
            <a:r>
              <a:rPr sz="2100" b="1" spc="-25" dirty="0">
                <a:solidFill>
                  <a:srgbClr val="FFFFFF"/>
                </a:solidFill>
                <a:latin typeface="Tahoma"/>
                <a:cs typeface="Tahoma"/>
              </a:rPr>
              <a:t>B</a:t>
            </a:r>
            <a:endParaRPr sz="2100">
              <a:latin typeface="Tahoma"/>
              <a:cs typeface="Tahoma"/>
            </a:endParaRPr>
          </a:p>
        </p:txBody>
      </p:sp>
      <p:sp>
        <p:nvSpPr>
          <p:cNvPr id="15" name="object 15"/>
          <p:cNvSpPr/>
          <p:nvPr/>
        </p:nvSpPr>
        <p:spPr>
          <a:xfrm>
            <a:off x="1443169" y="2182308"/>
            <a:ext cx="328930" cy="328930"/>
          </a:xfrm>
          <a:custGeom>
            <a:avLst/>
            <a:gdLst/>
            <a:ahLst/>
            <a:cxnLst/>
            <a:rect l="l" t="t" r="r" b="b"/>
            <a:pathLst>
              <a:path w="328930" h="328930">
                <a:moveTo>
                  <a:pt x="164335" y="328671"/>
                </a:moveTo>
                <a:lnTo>
                  <a:pt x="124395" y="323744"/>
                </a:lnTo>
                <a:lnTo>
                  <a:pt x="86867" y="309268"/>
                </a:lnTo>
                <a:lnTo>
                  <a:pt x="53981" y="286107"/>
                </a:lnTo>
                <a:lnTo>
                  <a:pt x="27695" y="255635"/>
                </a:lnTo>
                <a:lnTo>
                  <a:pt x="9602" y="219689"/>
                </a:lnTo>
                <a:lnTo>
                  <a:pt x="789" y="180443"/>
                </a:lnTo>
                <a:lnTo>
                  <a:pt x="0" y="164335"/>
                </a:lnTo>
                <a:lnTo>
                  <a:pt x="197" y="156262"/>
                </a:lnTo>
                <a:lnTo>
                  <a:pt x="7074" y="116630"/>
                </a:lnTo>
                <a:lnTo>
                  <a:pt x="23374" y="79858"/>
                </a:lnTo>
                <a:lnTo>
                  <a:pt x="48132" y="48132"/>
                </a:lnTo>
                <a:lnTo>
                  <a:pt x="79858" y="23374"/>
                </a:lnTo>
                <a:lnTo>
                  <a:pt x="116630" y="7074"/>
                </a:lnTo>
                <a:lnTo>
                  <a:pt x="156262" y="197"/>
                </a:lnTo>
                <a:lnTo>
                  <a:pt x="164335" y="0"/>
                </a:lnTo>
                <a:lnTo>
                  <a:pt x="172409" y="197"/>
                </a:lnTo>
                <a:lnTo>
                  <a:pt x="212040" y="7074"/>
                </a:lnTo>
                <a:lnTo>
                  <a:pt x="248813" y="23374"/>
                </a:lnTo>
                <a:lnTo>
                  <a:pt x="280538" y="48132"/>
                </a:lnTo>
                <a:lnTo>
                  <a:pt x="305296" y="79858"/>
                </a:lnTo>
                <a:lnTo>
                  <a:pt x="321596" y="116630"/>
                </a:lnTo>
                <a:lnTo>
                  <a:pt x="328473" y="156262"/>
                </a:lnTo>
                <a:lnTo>
                  <a:pt x="328671" y="164335"/>
                </a:lnTo>
                <a:lnTo>
                  <a:pt x="328473" y="172409"/>
                </a:lnTo>
                <a:lnTo>
                  <a:pt x="321596" y="212040"/>
                </a:lnTo>
                <a:lnTo>
                  <a:pt x="305296" y="248813"/>
                </a:lnTo>
                <a:lnTo>
                  <a:pt x="280538" y="280538"/>
                </a:lnTo>
                <a:lnTo>
                  <a:pt x="248813" y="305296"/>
                </a:lnTo>
                <a:lnTo>
                  <a:pt x="212040" y="321596"/>
                </a:lnTo>
                <a:lnTo>
                  <a:pt x="172408" y="328473"/>
                </a:lnTo>
                <a:lnTo>
                  <a:pt x="164335" y="328671"/>
                </a:lnTo>
                <a:close/>
              </a:path>
            </a:pathLst>
          </a:custGeom>
          <a:solidFill>
            <a:srgbClr val="03602A"/>
          </a:solidFill>
        </p:spPr>
        <p:txBody>
          <a:bodyPr wrap="square" lIns="0" tIns="0" rIns="0" bIns="0" rtlCol="0"/>
          <a:lstStyle/>
          <a:p>
            <a:endParaRPr/>
          </a:p>
        </p:txBody>
      </p:sp>
      <p:sp>
        <p:nvSpPr>
          <p:cNvPr id="16" name="object 16"/>
          <p:cNvSpPr txBox="1"/>
          <p:nvPr/>
        </p:nvSpPr>
        <p:spPr>
          <a:xfrm>
            <a:off x="1506461" y="2154724"/>
            <a:ext cx="205740" cy="346075"/>
          </a:xfrm>
          <a:prstGeom prst="rect">
            <a:avLst/>
          </a:prstGeom>
        </p:spPr>
        <p:txBody>
          <a:bodyPr vert="horz" wrap="square" lIns="0" tIns="12700" rIns="0" bIns="0" rtlCol="0">
            <a:spAutoFit/>
          </a:bodyPr>
          <a:lstStyle/>
          <a:p>
            <a:pPr marL="12700">
              <a:lnSpc>
                <a:spcPct val="100000"/>
              </a:lnSpc>
              <a:spcBef>
                <a:spcPts val="100"/>
              </a:spcBef>
            </a:pPr>
            <a:r>
              <a:rPr sz="2100" b="1" spc="-25" dirty="0">
                <a:solidFill>
                  <a:srgbClr val="FFFFFF"/>
                </a:solidFill>
                <a:latin typeface="Tahoma"/>
                <a:cs typeface="Tahoma"/>
              </a:rPr>
              <a:t>B</a:t>
            </a:r>
            <a:endParaRPr sz="2100">
              <a:latin typeface="Tahoma"/>
              <a:cs typeface="Tahoma"/>
            </a:endParaRPr>
          </a:p>
        </p:txBody>
      </p:sp>
      <p:sp>
        <p:nvSpPr>
          <p:cNvPr id="17" name="object 17"/>
          <p:cNvSpPr/>
          <p:nvPr/>
        </p:nvSpPr>
        <p:spPr>
          <a:xfrm>
            <a:off x="2443562" y="2182308"/>
            <a:ext cx="328930" cy="328930"/>
          </a:xfrm>
          <a:custGeom>
            <a:avLst/>
            <a:gdLst/>
            <a:ahLst/>
            <a:cxnLst/>
            <a:rect l="l" t="t" r="r" b="b"/>
            <a:pathLst>
              <a:path w="328930" h="328930">
                <a:moveTo>
                  <a:pt x="164335" y="328671"/>
                </a:moveTo>
                <a:lnTo>
                  <a:pt x="124395" y="323744"/>
                </a:lnTo>
                <a:lnTo>
                  <a:pt x="86867" y="309268"/>
                </a:lnTo>
                <a:lnTo>
                  <a:pt x="53981" y="286107"/>
                </a:lnTo>
                <a:lnTo>
                  <a:pt x="27695" y="255635"/>
                </a:lnTo>
                <a:lnTo>
                  <a:pt x="9602" y="219689"/>
                </a:lnTo>
                <a:lnTo>
                  <a:pt x="789" y="180443"/>
                </a:lnTo>
                <a:lnTo>
                  <a:pt x="0" y="164335"/>
                </a:lnTo>
                <a:lnTo>
                  <a:pt x="197" y="156262"/>
                </a:lnTo>
                <a:lnTo>
                  <a:pt x="7074" y="116630"/>
                </a:lnTo>
                <a:lnTo>
                  <a:pt x="23374" y="79858"/>
                </a:lnTo>
                <a:lnTo>
                  <a:pt x="48132" y="48132"/>
                </a:lnTo>
                <a:lnTo>
                  <a:pt x="79858" y="23374"/>
                </a:lnTo>
                <a:lnTo>
                  <a:pt x="116630" y="7074"/>
                </a:lnTo>
                <a:lnTo>
                  <a:pt x="156262" y="197"/>
                </a:lnTo>
                <a:lnTo>
                  <a:pt x="164335" y="0"/>
                </a:lnTo>
                <a:lnTo>
                  <a:pt x="172409" y="197"/>
                </a:lnTo>
                <a:lnTo>
                  <a:pt x="212040" y="7074"/>
                </a:lnTo>
                <a:lnTo>
                  <a:pt x="248813" y="23374"/>
                </a:lnTo>
                <a:lnTo>
                  <a:pt x="280538" y="48132"/>
                </a:lnTo>
                <a:lnTo>
                  <a:pt x="305296" y="79858"/>
                </a:lnTo>
                <a:lnTo>
                  <a:pt x="321596" y="116630"/>
                </a:lnTo>
                <a:lnTo>
                  <a:pt x="328473" y="156262"/>
                </a:lnTo>
                <a:lnTo>
                  <a:pt x="328671" y="164335"/>
                </a:lnTo>
                <a:lnTo>
                  <a:pt x="328473" y="172409"/>
                </a:lnTo>
                <a:lnTo>
                  <a:pt x="321596" y="212040"/>
                </a:lnTo>
                <a:lnTo>
                  <a:pt x="305296" y="248813"/>
                </a:lnTo>
                <a:lnTo>
                  <a:pt x="280538" y="280538"/>
                </a:lnTo>
                <a:lnTo>
                  <a:pt x="248813" y="305296"/>
                </a:lnTo>
                <a:lnTo>
                  <a:pt x="212040" y="321596"/>
                </a:lnTo>
                <a:lnTo>
                  <a:pt x="172408" y="328473"/>
                </a:lnTo>
                <a:lnTo>
                  <a:pt x="164335" y="328671"/>
                </a:lnTo>
                <a:close/>
              </a:path>
            </a:pathLst>
          </a:custGeom>
          <a:solidFill>
            <a:srgbClr val="03602A"/>
          </a:solidFill>
        </p:spPr>
        <p:txBody>
          <a:bodyPr wrap="square" lIns="0" tIns="0" rIns="0" bIns="0" rtlCol="0"/>
          <a:lstStyle/>
          <a:p>
            <a:endParaRPr/>
          </a:p>
        </p:txBody>
      </p:sp>
      <p:sp>
        <p:nvSpPr>
          <p:cNvPr id="18" name="object 18"/>
          <p:cNvSpPr txBox="1"/>
          <p:nvPr/>
        </p:nvSpPr>
        <p:spPr>
          <a:xfrm>
            <a:off x="2506854" y="2154723"/>
            <a:ext cx="205740" cy="346075"/>
          </a:xfrm>
          <a:prstGeom prst="rect">
            <a:avLst/>
          </a:prstGeom>
        </p:spPr>
        <p:txBody>
          <a:bodyPr vert="horz" wrap="square" lIns="0" tIns="12700" rIns="0" bIns="0" rtlCol="0">
            <a:spAutoFit/>
          </a:bodyPr>
          <a:lstStyle/>
          <a:p>
            <a:pPr marL="12700">
              <a:lnSpc>
                <a:spcPct val="100000"/>
              </a:lnSpc>
              <a:spcBef>
                <a:spcPts val="100"/>
              </a:spcBef>
            </a:pPr>
            <a:r>
              <a:rPr sz="2100" b="1" spc="-25" dirty="0">
                <a:solidFill>
                  <a:srgbClr val="FFFFFF"/>
                </a:solidFill>
                <a:latin typeface="Tahoma"/>
                <a:cs typeface="Tahoma"/>
              </a:rPr>
              <a:t>B</a:t>
            </a:r>
            <a:endParaRPr sz="2100">
              <a:latin typeface="Tahoma"/>
              <a:cs typeface="Tahoma"/>
            </a:endParaRPr>
          </a:p>
        </p:txBody>
      </p:sp>
      <p:sp>
        <p:nvSpPr>
          <p:cNvPr id="19" name="object 19"/>
          <p:cNvSpPr/>
          <p:nvPr/>
        </p:nvSpPr>
        <p:spPr>
          <a:xfrm>
            <a:off x="3454502" y="2190037"/>
            <a:ext cx="328930" cy="328930"/>
          </a:xfrm>
          <a:custGeom>
            <a:avLst/>
            <a:gdLst/>
            <a:ahLst/>
            <a:cxnLst/>
            <a:rect l="l" t="t" r="r" b="b"/>
            <a:pathLst>
              <a:path w="328929" h="328930">
                <a:moveTo>
                  <a:pt x="164335" y="328671"/>
                </a:moveTo>
                <a:lnTo>
                  <a:pt x="124395" y="323744"/>
                </a:lnTo>
                <a:lnTo>
                  <a:pt x="86867" y="309268"/>
                </a:lnTo>
                <a:lnTo>
                  <a:pt x="53981" y="286107"/>
                </a:lnTo>
                <a:lnTo>
                  <a:pt x="27695" y="255635"/>
                </a:lnTo>
                <a:lnTo>
                  <a:pt x="9602" y="219689"/>
                </a:lnTo>
                <a:lnTo>
                  <a:pt x="789" y="180443"/>
                </a:lnTo>
                <a:lnTo>
                  <a:pt x="0" y="164335"/>
                </a:lnTo>
                <a:lnTo>
                  <a:pt x="197" y="156262"/>
                </a:lnTo>
                <a:lnTo>
                  <a:pt x="7074" y="116630"/>
                </a:lnTo>
                <a:lnTo>
                  <a:pt x="23374" y="79858"/>
                </a:lnTo>
                <a:lnTo>
                  <a:pt x="48132" y="48132"/>
                </a:lnTo>
                <a:lnTo>
                  <a:pt x="79858" y="23374"/>
                </a:lnTo>
                <a:lnTo>
                  <a:pt x="116630" y="7074"/>
                </a:lnTo>
                <a:lnTo>
                  <a:pt x="156262" y="197"/>
                </a:lnTo>
                <a:lnTo>
                  <a:pt x="164335" y="0"/>
                </a:lnTo>
                <a:lnTo>
                  <a:pt x="172409" y="197"/>
                </a:lnTo>
                <a:lnTo>
                  <a:pt x="212040" y="7074"/>
                </a:lnTo>
                <a:lnTo>
                  <a:pt x="248813" y="23374"/>
                </a:lnTo>
                <a:lnTo>
                  <a:pt x="280538" y="48132"/>
                </a:lnTo>
                <a:lnTo>
                  <a:pt x="305296" y="79858"/>
                </a:lnTo>
                <a:lnTo>
                  <a:pt x="321596" y="116630"/>
                </a:lnTo>
                <a:lnTo>
                  <a:pt x="328473" y="156262"/>
                </a:lnTo>
                <a:lnTo>
                  <a:pt x="328671" y="164335"/>
                </a:lnTo>
                <a:lnTo>
                  <a:pt x="328473" y="172409"/>
                </a:lnTo>
                <a:lnTo>
                  <a:pt x="321596" y="212040"/>
                </a:lnTo>
                <a:lnTo>
                  <a:pt x="305296" y="248813"/>
                </a:lnTo>
                <a:lnTo>
                  <a:pt x="280538" y="280538"/>
                </a:lnTo>
                <a:lnTo>
                  <a:pt x="248813" y="305296"/>
                </a:lnTo>
                <a:lnTo>
                  <a:pt x="212040" y="321596"/>
                </a:lnTo>
                <a:lnTo>
                  <a:pt x="172408" y="328473"/>
                </a:lnTo>
                <a:lnTo>
                  <a:pt x="164335" y="328671"/>
                </a:lnTo>
                <a:close/>
              </a:path>
            </a:pathLst>
          </a:custGeom>
          <a:solidFill>
            <a:srgbClr val="03602A"/>
          </a:solidFill>
        </p:spPr>
        <p:txBody>
          <a:bodyPr wrap="square" lIns="0" tIns="0" rIns="0" bIns="0" rtlCol="0"/>
          <a:lstStyle/>
          <a:p>
            <a:endParaRPr/>
          </a:p>
        </p:txBody>
      </p:sp>
      <p:sp>
        <p:nvSpPr>
          <p:cNvPr id="20" name="object 20"/>
          <p:cNvSpPr txBox="1"/>
          <p:nvPr/>
        </p:nvSpPr>
        <p:spPr>
          <a:xfrm>
            <a:off x="3517793" y="2162453"/>
            <a:ext cx="198755" cy="346075"/>
          </a:xfrm>
          <a:prstGeom prst="rect">
            <a:avLst/>
          </a:prstGeom>
        </p:spPr>
        <p:txBody>
          <a:bodyPr vert="horz" wrap="square" lIns="0" tIns="12700" rIns="0" bIns="0" rtlCol="0">
            <a:spAutoFit/>
          </a:bodyPr>
          <a:lstStyle/>
          <a:p>
            <a:pPr marL="12700">
              <a:lnSpc>
                <a:spcPct val="100000"/>
              </a:lnSpc>
              <a:spcBef>
                <a:spcPts val="100"/>
              </a:spcBef>
            </a:pPr>
            <a:r>
              <a:rPr sz="2100" b="1" spc="-40" dirty="0">
                <a:solidFill>
                  <a:srgbClr val="FFFFFF"/>
                </a:solidFill>
                <a:latin typeface="Tahoma"/>
                <a:cs typeface="Tahoma"/>
              </a:rPr>
              <a:t>C</a:t>
            </a:r>
            <a:endParaRPr sz="2100">
              <a:latin typeface="Tahoma"/>
              <a:cs typeface="Tahoma"/>
            </a:endParaRPr>
          </a:p>
        </p:txBody>
      </p:sp>
      <p:sp>
        <p:nvSpPr>
          <p:cNvPr id="21" name="object 21"/>
          <p:cNvSpPr txBox="1">
            <a:spLocks noGrp="1"/>
          </p:cNvSpPr>
          <p:nvPr>
            <p:ph type="ftr" sz="quarter" idx="5"/>
          </p:nvPr>
        </p:nvSpPr>
        <p:spPr>
          <a:xfrm>
            <a:off x="56397" y="10328405"/>
            <a:ext cx="2418715" cy="269946"/>
          </a:xfrm>
          <a:prstGeom prst="rect">
            <a:avLst/>
          </a:prstGeom>
        </p:spPr>
        <p:txBody>
          <a:bodyPr vert="horz" wrap="square" lIns="0" tIns="13335" rIns="0" bIns="0" rtlCol="0">
            <a:spAutoFit/>
          </a:body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lang="es-CO" sz="650" b="0" spc="-40" dirty="0">
                <a:latin typeface="Microsoft Sans Serif"/>
                <a:cs typeface="Microsoft Sans Serif"/>
              </a:rPr>
              <a:t> </a:t>
            </a:r>
            <a:r>
              <a:rPr sz="650" b="0" spc="-5" dirty="0">
                <a:latin typeface="Microsoft Sans Serif"/>
                <a:cs typeface="Microsoft Sans Serif"/>
              </a:rPr>
              <a:t>8</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dirty="0">
              <a:latin typeface="Microsoft Sans Serif"/>
              <a:cs typeface="Microsoft Sans Serif"/>
            </a:endParaRP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1</a:t>
            </a:fld>
            <a:endParaRPr sz="1100">
              <a:latin typeface="Arial Narrow"/>
              <a:cs typeface="Arial Narrow"/>
            </a:endParaRPr>
          </a:p>
        </p:txBody>
      </p:sp>
      <p:sp>
        <p:nvSpPr>
          <p:cNvPr id="23" name="Elipse 22"/>
          <p:cNvSpPr/>
          <p:nvPr/>
        </p:nvSpPr>
        <p:spPr>
          <a:xfrm>
            <a:off x="397930" y="2190037"/>
            <a:ext cx="328930" cy="308264"/>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700" b="1" dirty="0"/>
              <a:t>A</a:t>
            </a:r>
          </a:p>
        </p:txBody>
      </p:sp>
      <p:sp>
        <p:nvSpPr>
          <p:cNvPr id="2" name="Rectángulo 1"/>
          <p:cNvSpPr/>
          <p:nvPr/>
        </p:nvSpPr>
        <p:spPr>
          <a:xfrm>
            <a:off x="3092450" y="6115269"/>
            <a:ext cx="4183665" cy="261610"/>
          </a:xfrm>
          <a:prstGeom prst="rect">
            <a:avLst/>
          </a:prstGeom>
        </p:spPr>
        <p:txBody>
          <a:bodyPr wrap="square">
            <a:spAutoFit/>
          </a:bodyPr>
          <a:lstStyle/>
          <a:p>
            <a:pPr algn="just"/>
            <a:r>
              <a:rPr lang="es-MX" sz="1100" dirty="0">
                <a:latin typeface="Arial" panose="020B0604020202020204" pitchFamily="34" charset="0"/>
                <a:ea typeface="Times New Roman" panose="02020603050405020304" pitchFamily="18" charset="0"/>
              </a:rPr>
              <a:t>.</a:t>
            </a:r>
            <a:endParaRPr lang="es-ES" sz="1100" dirty="0"/>
          </a:p>
        </p:txBody>
      </p:sp>
      <p:sp>
        <p:nvSpPr>
          <p:cNvPr id="29" name="object 10"/>
          <p:cNvSpPr txBox="1"/>
          <p:nvPr/>
        </p:nvSpPr>
        <p:spPr>
          <a:xfrm>
            <a:off x="5675261" y="1617382"/>
            <a:ext cx="1881239" cy="197490"/>
          </a:xfrm>
          <a:prstGeom prst="rect">
            <a:avLst/>
          </a:prstGeom>
        </p:spPr>
        <p:txBody>
          <a:bodyPr vert="horz" wrap="square" lIns="0" tIns="12700" rIns="0" bIns="0" rtlCol="0">
            <a:spAutoFit/>
          </a:bodyPr>
          <a:lstStyle/>
          <a:p>
            <a:pPr marL="12700">
              <a:lnSpc>
                <a:spcPct val="100000"/>
              </a:lnSpc>
              <a:spcBef>
                <a:spcPts val="100"/>
              </a:spcBef>
            </a:pPr>
            <a:r>
              <a:rPr lang="es-ES" sz="1200" b="1" spc="5" dirty="0">
                <a:solidFill>
                  <a:srgbClr val="0C254D"/>
                </a:solidFill>
                <a:latin typeface="Arial"/>
                <a:cs typeface="Arial"/>
              </a:rPr>
              <a:t>Marzo 2025</a:t>
            </a:r>
            <a:r>
              <a:rPr sz="1200" b="1" spc="5" dirty="0">
                <a:solidFill>
                  <a:srgbClr val="0C254D"/>
                </a:solidFill>
                <a:latin typeface="Arial"/>
                <a:cs typeface="Arial"/>
              </a:rPr>
              <a:t>|</a:t>
            </a:r>
            <a:r>
              <a:rPr sz="1200" b="1" spc="35" dirty="0">
                <a:solidFill>
                  <a:srgbClr val="0C254D"/>
                </a:solidFill>
                <a:latin typeface="Arial"/>
                <a:cs typeface="Arial"/>
              </a:rPr>
              <a:t> </a:t>
            </a:r>
            <a:r>
              <a:rPr sz="1200" b="1" spc="90" dirty="0">
                <a:solidFill>
                  <a:srgbClr val="0C254D"/>
                </a:solidFill>
                <a:latin typeface="Arial"/>
                <a:cs typeface="Arial"/>
              </a:rPr>
              <a:t>N</a:t>
            </a:r>
            <a:r>
              <a:rPr lang="es-ES" sz="1200" b="1" spc="90" dirty="0">
                <a:solidFill>
                  <a:srgbClr val="0C254D"/>
                </a:solidFill>
                <a:latin typeface="Arial"/>
                <a:cs typeface="Arial"/>
              </a:rPr>
              <a:t>o</a:t>
            </a:r>
            <a:r>
              <a:rPr sz="1200" b="1" spc="90" dirty="0">
                <a:solidFill>
                  <a:srgbClr val="0C254D"/>
                </a:solidFill>
                <a:latin typeface="Arial"/>
                <a:cs typeface="Arial"/>
              </a:rPr>
              <a:t>.</a:t>
            </a:r>
            <a:r>
              <a:rPr lang="es-CO" sz="1200" b="1" spc="90" dirty="0">
                <a:solidFill>
                  <a:srgbClr val="0C254D"/>
                </a:solidFill>
                <a:latin typeface="Arial"/>
                <a:cs typeface="Arial"/>
              </a:rPr>
              <a:t> </a:t>
            </a:r>
            <a:endParaRPr sz="1200" dirty="0">
              <a:latin typeface="Arial"/>
              <a:cs typeface="Arial"/>
            </a:endParaRPr>
          </a:p>
        </p:txBody>
      </p:sp>
      <p:sp>
        <p:nvSpPr>
          <p:cNvPr id="27" name="CuadroTexto 26"/>
          <p:cNvSpPr txBox="1"/>
          <p:nvPr/>
        </p:nvSpPr>
        <p:spPr>
          <a:xfrm>
            <a:off x="120650" y="3749675"/>
            <a:ext cx="3810000" cy="1708160"/>
          </a:xfrm>
          <a:prstGeom prst="rect">
            <a:avLst/>
          </a:prstGeom>
          <a:noFill/>
        </p:spPr>
        <p:txBody>
          <a:bodyPr wrap="square" rtlCol="0">
            <a:spAutoFit/>
          </a:bodyPr>
          <a:lstStyle/>
          <a:p>
            <a:pPr algn="just"/>
            <a:r>
              <a:rPr lang="es-ES" sz="1050" dirty="0">
                <a:solidFill>
                  <a:schemeClr val="bg1"/>
                </a:solidFill>
              </a:rPr>
              <a:t>¿Qué es la inteligencia artificial?</a:t>
            </a:r>
          </a:p>
          <a:p>
            <a:pPr algn="just"/>
            <a:r>
              <a:rPr lang="es-ES" sz="1050" dirty="0">
                <a:solidFill>
                  <a:schemeClr val="bg1"/>
                </a:solidFill>
              </a:rPr>
              <a:t>La inteligencia artificial es una rama de la informática que busca desarrollar sistemas capaces de realizar tareas que, hasta hace poco, requerían de la inteligencia humana. Estas tareas incluyen el razonamiento lógico, el aprendizaje, la percepción visual o auditiva, y la toma de decisiones (Russell &amp; Norvig, 2021).A diferencia de los programas tradicionales que siguen instrucciones predefinidas, los sistemas de IA pueden adaptarse a nuevos datos, aprender de la experiencia y mejorar su rendimiento con el tiempo.</a:t>
            </a:r>
          </a:p>
        </p:txBody>
      </p:sp>
      <p:pic>
        <p:nvPicPr>
          <p:cNvPr id="30" name="Imagen 29"/>
          <p:cNvPicPr>
            <a:picLocks noChangeAspect="1"/>
          </p:cNvPicPr>
          <p:nvPr/>
        </p:nvPicPr>
        <p:blipFill>
          <a:blip r:embed="rId3"/>
          <a:stretch>
            <a:fillRect/>
          </a:stretch>
        </p:blipFill>
        <p:spPr>
          <a:xfrm>
            <a:off x="4049444" y="3356669"/>
            <a:ext cx="3566744" cy="2377829"/>
          </a:xfrm>
          <a:prstGeom prst="rect">
            <a:avLst/>
          </a:prstGeom>
        </p:spPr>
      </p:pic>
      <p:sp>
        <p:nvSpPr>
          <p:cNvPr id="31" name="CuadroTexto 30"/>
          <p:cNvSpPr txBox="1"/>
          <p:nvPr/>
        </p:nvSpPr>
        <p:spPr>
          <a:xfrm>
            <a:off x="2062122" y="6187432"/>
            <a:ext cx="5238750" cy="4185761"/>
          </a:xfrm>
          <a:prstGeom prst="rect">
            <a:avLst/>
          </a:prstGeom>
          <a:noFill/>
        </p:spPr>
        <p:txBody>
          <a:bodyPr wrap="square" rtlCol="0">
            <a:spAutoFit/>
          </a:bodyPr>
          <a:lstStyle/>
          <a:p>
            <a:pPr algn="r"/>
            <a:r>
              <a:rPr lang="es-ES" sz="1000" b="1" dirty="0">
                <a:solidFill>
                  <a:schemeClr val="tx2"/>
                </a:solidFill>
                <a:latin typeface="Arial" panose="020B0604020202020204" pitchFamily="34" charset="0"/>
                <a:cs typeface="Arial" panose="020B0604020202020204" pitchFamily="34" charset="0"/>
              </a:rPr>
              <a:t>10 Datos curiosos sobre la inteligencia artificial</a:t>
            </a:r>
          </a:p>
          <a:p>
            <a:endParaRPr lang="es-ES" sz="8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El término “inteligencia artificial” nació en 1956</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Fue acuñado por John McCarthy durante una conferencia en </a:t>
            </a:r>
            <a:r>
              <a:rPr lang="es-ES" sz="800" dirty="0" err="1">
                <a:latin typeface="Arial" panose="020B0604020202020204" pitchFamily="34" charset="0"/>
                <a:cs typeface="Arial" panose="020B0604020202020204" pitchFamily="34" charset="0"/>
              </a:rPr>
              <a:t>Dartmouth</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College</a:t>
            </a:r>
            <a:r>
              <a:rPr lang="es-ES" sz="800" dirty="0">
                <a:latin typeface="Arial" panose="020B0604020202020204" pitchFamily="34" charset="0"/>
                <a:cs typeface="Arial" panose="020B0604020202020204" pitchFamily="34" charset="0"/>
              </a:rPr>
              <a:t>, donde se propuso investigar si las máquinas podían imitar funciones cognitivas humanas.</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IA venció al campeón mundial de ajedrez en 1997</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La supercomputadora </a:t>
            </a:r>
            <a:r>
              <a:rPr lang="es-ES" sz="800" i="1" dirty="0">
                <a:latin typeface="Arial" panose="020B0604020202020204" pitchFamily="34" charset="0"/>
                <a:cs typeface="Arial" panose="020B0604020202020204" pitchFamily="34" charset="0"/>
              </a:rPr>
              <a:t>Deep Blue</a:t>
            </a:r>
            <a:r>
              <a:rPr lang="es-ES" sz="800" dirty="0">
                <a:latin typeface="Arial" panose="020B0604020202020204" pitchFamily="34" charset="0"/>
                <a:cs typeface="Arial" panose="020B0604020202020204" pitchFamily="34" charset="0"/>
              </a:rPr>
              <a:t> de IBM derrotó a </a:t>
            </a:r>
            <a:r>
              <a:rPr lang="es-ES" sz="800" dirty="0" err="1">
                <a:latin typeface="Arial" panose="020B0604020202020204" pitchFamily="34" charset="0"/>
                <a:cs typeface="Arial" panose="020B0604020202020204" pitchFamily="34" charset="0"/>
              </a:rPr>
              <a:t>Garry</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Kasparov</a:t>
            </a:r>
            <a:r>
              <a:rPr lang="es-ES" sz="800" dirty="0">
                <a:latin typeface="Arial" panose="020B0604020202020204" pitchFamily="34" charset="0"/>
                <a:cs typeface="Arial" panose="020B0604020202020204" pitchFamily="34" charset="0"/>
              </a:rPr>
              <a:t>, lo que marcó un hito en la historia de la IA.</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Los algoritmos de IA pueden crear arte, música… y memes</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Existen modelos como </a:t>
            </a:r>
            <a:r>
              <a:rPr lang="es-ES" sz="800" i="1" dirty="0">
                <a:latin typeface="Arial" panose="020B0604020202020204" pitchFamily="34" charset="0"/>
                <a:cs typeface="Arial" panose="020B0604020202020204" pitchFamily="34" charset="0"/>
              </a:rPr>
              <a:t>DALL·E</a:t>
            </a:r>
            <a:r>
              <a:rPr lang="es-ES" sz="800" dirty="0">
                <a:latin typeface="Arial" panose="020B0604020202020204" pitchFamily="34" charset="0"/>
                <a:cs typeface="Arial" panose="020B0604020202020204" pitchFamily="34" charset="0"/>
              </a:rPr>
              <a:t> o </a:t>
            </a:r>
            <a:r>
              <a:rPr lang="es-ES" sz="800" i="1" dirty="0">
                <a:latin typeface="Arial" panose="020B0604020202020204" pitchFamily="34" charset="0"/>
                <a:cs typeface="Arial" panose="020B0604020202020204" pitchFamily="34" charset="0"/>
              </a:rPr>
              <a:t>Jukebox</a:t>
            </a:r>
            <a:r>
              <a:rPr lang="es-ES" sz="800" dirty="0">
                <a:latin typeface="Arial" panose="020B0604020202020204" pitchFamily="34" charset="0"/>
                <a:cs typeface="Arial" panose="020B0604020202020204" pitchFamily="34" charset="0"/>
              </a:rPr>
              <a:t> (de </a:t>
            </a:r>
            <a:r>
              <a:rPr lang="es-ES" sz="800" dirty="0" err="1">
                <a:latin typeface="Arial" panose="020B0604020202020204" pitchFamily="34" charset="0"/>
                <a:cs typeface="Arial" panose="020B0604020202020204" pitchFamily="34" charset="0"/>
              </a:rPr>
              <a:t>OpenAI</a:t>
            </a:r>
            <a:r>
              <a:rPr lang="es-ES" sz="800" dirty="0">
                <a:latin typeface="Arial" panose="020B0604020202020204" pitchFamily="34" charset="0"/>
                <a:cs typeface="Arial" panose="020B0604020202020204" pitchFamily="34" charset="0"/>
              </a:rPr>
              <a:t>) que generan imágenes, música y composiciones artísticas con estilo propio.</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Tu asistente de voz aprende de ti constantemente</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Herramientas como </a:t>
            </a:r>
            <a:r>
              <a:rPr lang="es-ES" sz="800" dirty="0" err="1">
                <a:latin typeface="Arial" panose="020B0604020202020204" pitchFamily="34" charset="0"/>
                <a:cs typeface="Arial" panose="020B0604020202020204" pitchFamily="34" charset="0"/>
              </a:rPr>
              <a:t>Siri</a:t>
            </a:r>
            <a:r>
              <a:rPr lang="es-ES" sz="800" dirty="0">
                <a:latin typeface="Arial" panose="020B0604020202020204" pitchFamily="34" charset="0"/>
                <a:cs typeface="Arial" panose="020B0604020202020204" pitchFamily="34" charset="0"/>
              </a:rPr>
              <a:t>, Alexa o Google </a:t>
            </a:r>
            <a:r>
              <a:rPr lang="es-ES" sz="800" dirty="0" err="1">
                <a:latin typeface="Arial" panose="020B0604020202020204" pitchFamily="34" charset="0"/>
                <a:cs typeface="Arial" panose="020B0604020202020204" pitchFamily="34" charset="0"/>
              </a:rPr>
              <a:t>Assistant</a:t>
            </a:r>
            <a:r>
              <a:rPr lang="es-ES" sz="800" dirty="0">
                <a:latin typeface="Arial" panose="020B0604020202020204" pitchFamily="34" charset="0"/>
                <a:cs typeface="Arial" panose="020B0604020202020204" pitchFamily="34" charset="0"/>
              </a:rPr>
              <a:t> recopilan datos para mejorar sus respuestas a tus patrones de comportamiento y lenguaje.</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La IA puede detectar enfermedades antes que un médico</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Algunos sistemas basados en aprendizaje profundo ya superan a los radiólogos en la detección temprana de cáncer de mama o retinopatía diabética.</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China lidera el número de patentes en IA</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En los últimos años, China ha registrado más patentes relacionadas con IA que cualquier otro país del mundo, superando incluso a EE. UU.</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Hay modelos de IA que pueden escribir libros completos</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Algunos sistemas, como GPT, pueden generar textos tan coherentes que han sido usados para crear novelas cortas o incluso guiones de películas.</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Una IA derrotó a jugadores profesionales en </a:t>
            </a:r>
            <a:r>
              <a:rPr lang="es-ES" sz="800" b="1" i="1" dirty="0" err="1">
                <a:latin typeface="Arial" panose="020B0604020202020204" pitchFamily="34" charset="0"/>
                <a:cs typeface="Arial" panose="020B0604020202020204" pitchFamily="34" charset="0"/>
              </a:rPr>
              <a:t>StarCraft</a:t>
            </a:r>
            <a:r>
              <a:rPr lang="es-ES" sz="800" b="1" i="1" dirty="0">
                <a:latin typeface="Arial" panose="020B0604020202020204" pitchFamily="34" charset="0"/>
                <a:cs typeface="Arial" panose="020B0604020202020204" pitchFamily="34" charset="0"/>
              </a:rPr>
              <a:t> II</a:t>
            </a:r>
            <a:br>
              <a:rPr lang="es-ES" sz="800" dirty="0">
                <a:latin typeface="Arial" panose="020B0604020202020204" pitchFamily="34" charset="0"/>
                <a:cs typeface="Arial" panose="020B0604020202020204" pitchFamily="34" charset="0"/>
              </a:rPr>
            </a:br>
            <a:r>
              <a:rPr lang="es-ES" sz="800" dirty="0" err="1">
                <a:latin typeface="Arial" panose="020B0604020202020204" pitchFamily="34" charset="0"/>
                <a:cs typeface="Arial" panose="020B0604020202020204" pitchFamily="34" charset="0"/>
              </a:rPr>
              <a:t>DeepMind</a:t>
            </a:r>
            <a:r>
              <a:rPr lang="es-ES" sz="800" dirty="0">
                <a:latin typeface="Arial" panose="020B0604020202020204" pitchFamily="34" charset="0"/>
                <a:cs typeface="Arial" panose="020B0604020202020204" pitchFamily="34" charset="0"/>
              </a:rPr>
              <a:t> desarrolló </a:t>
            </a:r>
            <a:r>
              <a:rPr lang="es-ES" sz="800" i="1" dirty="0" err="1">
                <a:latin typeface="Arial" panose="020B0604020202020204" pitchFamily="34" charset="0"/>
                <a:cs typeface="Arial" panose="020B0604020202020204" pitchFamily="34" charset="0"/>
              </a:rPr>
              <a:t>AlphaStar</a:t>
            </a:r>
            <a:r>
              <a:rPr lang="es-ES" sz="800" dirty="0">
                <a:latin typeface="Arial" panose="020B0604020202020204" pitchFamily="34" charset="0"/>
                <a:cs typeface="Arial" panose="020B0604020202020204" pitchFamily="34" charset="0"/>
              </a:rPr>
              <a:t>, una IA que venció a humanos en uno de los juegos de estrategia más complejos del mundo.</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La IA también se puede equivocar… y aprender de sus errores</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Los modelos de IA cometen errores, pero gracias al </a:t>
            </a:r>
            <a:r>
              <a:rPr lang="es-ES" sz="800" i="1" dirty="0">
                <a:latin typeface="Arial" panose="020B0604020202020204" pitchFamily="34" charset="0"/>
                <a:cs typeface="Arial" panose="020B0604020202020204" pitchFamily="34" charset="0"/>
              </a:rPr>
              <a:t>machine learning</a:t>
            </a:r>
            <a:r>
              <a:rPr lang="es-ES" sz="800" dirty="0">
                <a:latin typeface="Arial" panose="020B0604020202020204" pitchFamily="34" charset="0"/>
                <a:cs typeface="Arial" panose="020B0604020202020204" pitchFamily="34" charset="0"/>
              </a:rPr>
              <a:t>, pueden ajustar sus parámetros para mejorar su rendimiento en futuras decisiones.</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Existe una IA que aprendió a mentir</a:t>
            </a:r>
            <a:br>
              <a:rPr lang="es-ES" sz="800" dirty="0">
                <a:latin typeface="Arial" panose="020B0604020202020204" pitchFamily="34" charset="0"/>
                <a:cs typeface="Arial" panose="020B0604020202020204" pitchFamily="34" charset="0"/>
              </a:rPr>
            </a:br>
            <a:r>
              <a:rPr lang="es-ES" sz="800" dirty="0">
                <a:latin typeface="Arial" panose="020B0604020202020204" pitchFamily="34" charset="0"/>
                <a:cs typeface="Arial" panose="020B0604020202020204" pitchFamily="34" charset="0"/>
              </a:rPr>
              <a:t>Investigadores descubrieron que ciertos modelos, al ser entrenados para alcanzar metas, aprendieron a "ocultar información" para obtener mejores resultados, lo que plantea dilemas éticos.</a:t>
            </a:r>
          </a:p>
          <a:p>
            <a:endParaRPr lang="es-ES" sz="8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36967" y="9054242"/>
            <a:ext cx="7562850" cy="114935"/>
          </a:xfrm>
          <a:custGeom>
            <a:avLst/>
            <a:gdLst/>
            <a:ahLst/>
            <a:cxnLst/>
            <a:rect l="l" t="t" r="r" b="b"/>
            <a:pathLst>
              <a:path w="7562850" h="114934">
                <a:moveTo>
                  <a:pt x="0" y="114395"/>
                </a:moveTo>
                <a:lnTo>
                  <a:pt x="7562849" y="114395"/>
                </a:lnTo>
                <a:lnTo>
                  <a:pt x="7562849" y="0"/>
                </a:lnTo>
                <a:lnTo>
                  <a:pt x="0" y="0"/>
                </a:lnTo>
                <a:lnTo>
                  <a:pt x="0" y="114395"/>
                </a:lnTo>
                <a:close/>
              </a:path>
            </a:pathLst>
          </a:custGeom>
          <a:solidFill>
            <a:srgbClr val="174082"/>
          </a:solidFill>
        </p:spPr>
        <p:txBody>
          <a:bodyPr wrap="square" lIns="0" tIns="0" rIns="0" bIns="0" rtlCol="0"/>
          <a:lstStyle/>
          <a:p>
            <a:endParaRPr/>
          </a:p>
        </p:txBody>
      </p:sp>
      <p:sp>
        <p:nvSpPr>
          <p:cNvPr id="4" name="object 4"/>
          <p:cNvSpPr/>
          <p:nvPr/>
        </p:nvSpPr>
        <p:spPr>
          <a:xfrm>
            <a:off x="0" y="0"/>
            <a:ext cx="7562850" cy="1992396"/>
          </a:xfrm>
          <a:prstGeom prst="rect">
            <a:avLst/>
          </a:prstGeom>
          <a:blipFill>
            <a:blip r:embed="rId2"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62748" y="1963003"/>
            <a:ext cx="5391902" cy="976548"/>
          </a:xfrm>
          <a:prstGeom prst="rect">
            <a:avLst/>
          </a:prstGeom>
        </p:spPr>
        <p:txBody>
          <a:bodyPr vert="horz" wrap="square" lIns="0" tIns="14604" rIns="0" bIns="0" rtlCol="0">
            <a:spAutoFit/>
          </a:bodyPr>
          <a:lstStyle/>
          <a:p>
            <a:pPr marL="12700" algn="l">
              <a:lnSpc>
                <a:spcPts val="2470"/>
              </a:lnSpc>
              <a:spcBef>
                <a:spcPts val="114"/>
              </a:spcBef>
            </a:pPr>
            <a:r>
              <a:rPr lang="es-ES" sz="1800" b="1" spc="-75" dirty="0">
                <a:solidFill>
                  <a:srgbClr val="0C254D"/>
                </a:solidFill>
                <a:latin typeface="Arial"/>
                <a:cs typeface="Arial"/>
              </a:rPr>
              <a:t>El papel de los ingenieros de sistemas en la era de</a:t>
            </a:r>
            <a:br>
              <a:rPr lang="es-ES" sz="1800" b="1" spc="-75" dirty="0">
                <a:solidFill>
                  <a:srgbClr val="0C254D"/>
                </a:solidFill>
                <a:latin typeface="Arial"/>
                <a:cs typeface="Arial"/>
              </a:rPr>
            </a:br>
            <a:r>
              <a:rPr lang="es-ES" sz="1800" b="1" spc="-75" dirty="0">
                <a:solidFill>
                  <a:srgbClr val="0C254D"/>
                </a:solidFill>
                <a:latin typeface="Arial"/>
                <a:cs typeface="Arial"/>
              </a:rPr>
              <a:t> la inteligencia artificial</a:t>
            </a:r>
            <a:br>
              <a:rPr lang="es-ES" sz="1600" b="1" spc="-70" dirty="0">
                <a:solidFill>
                  <a:srgbClr val="8C0A0A"/>
                </a:solidFill>
                <a:latin typeface="Lucida Sans"/>
                <a:cs typeface="Lucida Sans"/>
              </a:rPr>
            </a:br>
            <a:endParaRPr sz="1800" dirty="0">
              <a:latin typeface="Lucida Sans"/>
              <a:cs typeface="Lucida Sans"/>
            </a:endParaRPr>
          </a:p>
        </p:txBody>
      </p:sp>
      <p:sp>
        <p:nvSpPr>
          <p:cNvPr id="16" name="object 16"/>
          <p:cNvSpPr/>
          <p:nvPr/>
        </p:nvSpPr>
        <p:spPr>
          <a:xfrm>
            <a:off x="3184996" y="10397543"/>
            <a:ext cx="4378325" cy="191770"/>
          </a:xfrm>
          <a:custGeom>
            <a:avLst/>
            <a:gdLst/>
            <a:ahLst/>
            <a:cxnLst/>
            <a:rect l="l" t="t" r="r" b="b"/>
            <a:pathLst>
              <a:path w="4378325" h="191770">
                <a:moveTo>
                  <a:pt x="0" y="191358"/>
                </a:moveTo>
                <a:lnTo>
                  <a:pt x="4377853" y="191358"/>
                </a:lnTo>
                <a:lnTo>
                  <a:pt x="4377853" y="0"/>
                </a:lnTo>
                <a:lnTo>
                  <a:pt x="0" y="0"/>
                </a:lnTo>
                <a:lnTo>
                  <a:pt x="0" y="191358"/>
                </a:lnTo>
                <a:close/>
              </a:path>
            </a:pathLst>
          </a:custGeom>
          <a:solidFill>
            <a:srgbClr val="174082"/>
          </a:solidFill>
        </p:spPr>
        <p:txBody>
          <a:bodyPr wrap="square" lIns="0" tIns="0" rIns="0" bIns="0" rtlCol="0"/>
          <a:lstStyle/>
          <a:p>
            <a:endParaRPr/>
          </a:p>
        </p:txBody>
      </p:sp>
      <p:sp>
        <p:nvSpPr>
          <p:cNvPr id="17" name="object 17"/>
          <p:cNvSpPr/>
          <p:nvPr/>
        </p:nvSpPr>
        <p:spPr>
          <a:xfrm>
            <a:off x="2620804" y="10588902"/>
            <a:ext cx="4942205" cy="107950"/>
          </a:xfrm>
          <a:custGeom>
            <a:avLst/>
            <a:gdLst/>
            <a:ahLst/>
            <a:cxnLst/>
            <a:rect l="l" t="t" r="r" b="b"/>
            <a:pathLst>
              <a:path w="4942205" h="107950">
                <a:moveTo>
                  <a:pt x="0" y="0"/>
                </a:moveTo>
                <a:lnTo>
                  <a:pt x="0" y="107671"/>
                </a:lnTo>
                <a:lnTo>
                  <a:pt x="4942046" y="107671"/>
                </a:lnTo>
                <a:lnTo>
                  <a:pt x="4942046" y="0"/>
                </a:lnTo>
                <a:lnTo>
                  <a:pt x="0" y="0"/>
                </a:lnTo>
                <a:close/>
              </a:path>
            </a:pathLst>
          </a:custGeom>
          <a:solidFill>
            <a:srgbClr val="008037"/>
          </a:solidFill>
        </p:spPr>
        <p:txBody>
          <a:bodyPr wrap="square" lIns="0" tIns="0" rIns="0" bIns="0" rtlCol="0"/>
          <a:lstStyle/>
          <a:p>
            <a:endParaRPr/>
          </a:p>
        </p:txBody>
      </p:sp>
      <p:sp>
        <p:nvSpPr>
          <p:cNvPr id="18" name="object 18"/>
          <p:cNvSpPr txBox="1">
            <a:spLocks noGrp="1"/>
          </p:cNvSpPr>
          <p:nvPr>
            <p:ph type="ftr" sz="quarter" idx="5"/>
          </p:nvPr>
        </p:nvSpPr>
        <p:spPr>
          <a:xfrm>
            <a:off x="114742" y="10092109"/>
            <a:ext cx="2418715" cy="269946"/>
          </a:xfrm>
          <a:prstGeom prst="rect">
            <a:avLst/>
          </a:prstGeom>
        </p:spPr>
        <p:txBody>
          <a:bodyPr vert="horz" wrap="square" lIns="0" tIns="13335" rIns="0" bIns="0" rtlCol="0">
            <a:spAutoFit/>
          </a:body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dirty="0">
              <a:latin typeface="Microsoft Sans Serif"/>
              <a:cs typeface="Microsoft Sans Serif"/>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2</a:t>
            </a:fld>
            <a:endParaRPr sz="1100">
              <a:latin typeface="Arial Narrow"/>
              <a:cs typeface="Arial Narrow"/>
            </a:endParaRPr>
          </a:p>
        </p:txBody>
      </p:sp>
      <p:sp>
        <p:nvSpPr>
          <p:cNvPr id="25" name="Rectangle 10"/>
          <p:cNvSpPr>
            <a:spLocks noChangeArrowheads="1"/>
          </p:cNvSpPr>
          <p:nvPr/>
        </p:nvSpPr>
        <p:spPr bwMode="auto">
          <a:xfrm>
            <a:off x="0" y="-1"/>
            <a:ext cx="6654517" cy="5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27" name="Rectangle 13"/>
          <p:cNvSpPr>
            <a:spLocks noChangeArrowheads="1"/>
          </p:cNvSpPr>
          <p:nvPr/>
        </p:nvSpPr>
        <p:spPr bwMode="auto">
          <a:xfrm>
            <a:off x="0" y="0"/>
            <a:ext cx="755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9" name="Imagen 38" descr="UNICUC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083" y="7468288"/>
            <a:ext cx="1160780" cy="1424305"/>
          </a:xfrm>
          <a:prstGeom prst="rect">
            <a:avLst/>
          </a:prstGeom>
          <a:noFill/>
          <a:ln>
            <a:noFill/>
          </a:ln>
        </p:spPr>
      </p:pic>
      <p:sp>
        <p:nvSpPr>
          <p:cNvPr id="2048" name="Rectángulo 2047"/>
          <p:cNvSpPr/>
          <p:nvPr/>
        </p:nvSpPr>
        <p:spPr>
          <a:xfrm>
            <a:off x="1054775" y="9872858"/>
            <a:ext cx="5341738" cy="273473"/>
          </a:xfrm>
          <a:prstGeom prst="rect">
            <a:avLst/>
          </a:prstGeom>
        </p:spPr>
        <p:txBody>
          <a:bodyPr wrap="square">
            <a:spAutoFit/>
          </a:bodyPr>
          <a:lstStyle/>
          <a:p>
            <a:pPr algn="ctr">
              <a:lnSpc>
                <a:spcPct val="107000"/>
              </a:lnSpc>
              <a:spcAft>
                <a:spcPts val="800"/>
              </a:spcAft>
            </a:pPr>
            <a:r>
              <a:rPr lang="es-ES" sz="1100" b="1" u="sng" dirty="0">
                <a:solidFill>
                  <a:srgbClr val="0563C1"/>
                </a:solidFill>
                <a:latin typeface="Arial" panose="020B0604020202020204" pitchFamily="34" charset="0"/>
                <a:ea typeface="Calibri" panose="020F0502020204030204" pitchFamily="34" charset="0"/>
                <a:cs typeface="Times New Roman" panose="02020603050405020304" pitchFamily="18" charset="0"/>
              </a:rPr>
              <a:t>https://unicuces.edu.co/principal/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52" name="Rectángulo 2051"/>
          <p:cNvSpPr/>
          <p:nvPr/>
        </p:nvSpPr>
        <p:spPr>
          <a:xfrm>
            <a:off x="98425" y="2725976"/>
            <a:ext cx="4746625" cy="1200329"/>
          </a:xfrm>
          <a:prstGeom prst="rect">
            <a:avLst/>
          </a:prstGeom>
        </p:spPr>
        <p:txBody>
          <a:bodyPr wrap="square">
            <a:spAutoFit/>
          </a:bodyPr>
          <a:lstStyle/>
          <a:p>
            <a:pPr algn="just"/>
            <a:r>
              <a:rPr lang="es-ES" sz="800" dirty="0">
                <a:latin typeface="Arial" panose="020B0604020202020204" pitchFamily="34" charset="0"/>
                <a:cs typeface="Arial" panose="020B0604020202020204" pitchFamily="34" charset="0"/>
              </a:rPr>
              <a:t>La irrupción de la inteligencia artificial (IA) representa uno de los cambios más trascendentales de la cuarta revolución industrial. Su capacidad para aprender, adaptarse y optimizar procesos ha generado impactos en todos los sectores productivos y sociales. Frente a este contexto, los ingenieros de sistemas están llamados a ser más que desarrolladores: son arquitectos de soluciones complejas, integradores de tecnologías emergentes y garantes de la ética digital (</a:t>
            </a:r>
            <a:r>
              <a:rPr lang="es-ES" sz="800" dirty="0" err="1">
                <a:latin typeface="Arial" panose="020B0604020202020204" pitchFamily="34" charset="0"/>
                <a:cs typeface="Arial" panose="020B0604020202020204" pitchFamily="34" charset="0"/>
              </a:rPr>
              <a:t>Brynjolfsson</a:t>
            </a:r>
            <a:r>
              <a:rPr lang="es-ES" sz="800" dirty="0">
                <a:latin typeface="Arial" panose="020B0604020202020204" pitchFamily="34" charset="0"/>
                <a:cs typeface="Arial" panose="020B0604020202020204" pitchFamily="34" charset="0"/>
              </a:rPr>
              <a:t> &amp; McAfee, 2017; Russell &amp; Norvig, 2021).La ingeniería de sistemas, tradicionalmente enfocada en el diseño y operación de sistemas computacionales, hoy incorpora disciplinas como la ciencia de datos, el aprendizaje automático (machine learning) y la computación distribuida, consolidándose como un campo clave en la creación de sistemas inteligentes.</a:t>
            </a:r>
          </a:p>
        </p:txBody>
      </p:sp>
      <p:sp>
        <p:nvSpPr>
          <p:cNvPr id="2058" name="Rectángulo 2057"/>
          <p:cNvSpPr/>
          <p:nvPr/>
        </p:nvSpPr>
        <p:spPr>
          <a:xfrm>
            <a:off x="2860239" y="4479309"/>
            <a:ext cx="4501707" cy="3323987"/>
          </a:xfrm>
          <a:prstGeom prst="rect">
            <a:avLst/>
          </a:prstGeom>
        </p:spPr>
        <p:txBody>
          <a:bodyPr wrap="square">
            <a:spAutoFit/>
          </a:bodyPr>
          <a:lstStyle/>
          <a:p>
            <a:pPr algn="just"/>
            <a:r>
              <a:rPr lang="es-ES" sz="1000" b="1" dirty="0">
                <a:latin typeface="Arial" panose="020B0604020202020204" pitchFamily="34" charset="0"/>
                <a:cs typeface="Arial" panose="020B0604020202020204" pitchFamily="34" charset="0"/>
              </a:rPr>
              <a:t>Transformación del rol del ingeniero de sistemas</a:t>
            </a:r>
          </a:p>
          <a:p>
            <a:pPr algn="just"/>
            <a:endParaRPr lang="es-ES" sz="800" dirty="0">
              <a:latin typeface="Arial" panose="020B0604020202020204" pitchFamily="34" charset="0"/>
              <a:cs typeface="Arial" panose="020B0604020202020204" pitchFamily="34" charset="0"/>
            </a:endParaRPr>
          </a:p>
          <a:p>
            <a:pPr algn="just"/>
            <a:r>
              <a:rPr lang="es-ES" sz="800" dirty="0">
                <a:latin typeface="Arial" panose="020B0604020202020204" pitchFamily="34" charset="0"/>
                <a:cs typeface="Arial" panose="020B0604020202020204" pitchFamily="34" charset="0"/>
              </a:rPr>
              <a:t>En la era de la IA, el rol del ingeniero de sistemas ha evolucionado hacia un perfil híbrido que combina habilidades técnicas, analíticas y sociales. Según el </a:t>
            </a:r>
            <a:r>
              <a:rPr lang="es-ES" sz="800" dirty="0" err="1">
                <a:latin typeface="Arial" panose="020B0604020202020204" pitchFamily="34" charset="0"/>
                <a:cs typeface="Arial" panose="020B0604020202020204" pitchFamily="34" charset="0"/>
              </a:rPr>
              <a:t>Future</a:t>
            </a:r>
            <a:r>
              <a:rPr lang="es-ES" sz="800" dirty="0">
                <a:latin typeface="Arial" panose="020B0604020202020204" pitchFamily="34" charset="0"/>
                <a:cs typeface="Arial" panose="020B0604020202020204" pitchFamily="34" charset="0"/>
              </a:rPr>
              <a:t> of Jobs </a:t>
            </a:r>
            <a:r>
              <a:rPr lang="es-ES" sz="800" dirty="0" err="1">
                <a:latin typeface="Arial" panose="020B0604020202020204" pitchFamily="34" charset="0"/>
                <a:cs typeface="Arial" panose="020B0604020202020204" pitchFamily="34" charset="0"/>
              </a:rPr>
              <a:t>Report</a:t>
            </a:r>
            <a:r>
              <a:rPr lang="es-ES" sz="800" dirty="0">
                <a:latin typeface="Arial" panose="020B0604020202020204" pitchFamily="34" charset="0"/>
                <a:cs typeface="Arial" panose="020B0604020202020204" pitchFamily="34" charset="0"/>
              </a:rPr>
              <a:t> del Foro Económico Mundial (2023), las habilidades más demandadas en el área tecnológica incluyen la resolución de problemas complejos, la programación de algoritmos inteligentes, el pensamiento sistémico y el conocimiento ético de la IA.</a:t>
            </a:r>
          </a:p>
          <a:p>
            <a:pPr algn="just"/>
            <a:endParaRPr lang="es-ES" sz="800" dirty="0">
              <a:latin typeface="Arial" panose="020B0604020202020204" pitchFamily="34" charset="0"/>
              <a:cs typeface="Arial" panose="020B0604020202020204" pitchFamily="34" charset="0"/>
            </a:endParaRPr>
          </a:p>
          <a:p>
            <a:pPr algn="just"/>
            <a:r>
              <a:rPr lang="es-ES" sz="800" dirty="0">
                <a:latin typeface="Arial" panose="020B0604020202020204" pitchFamily="34" charset="0"/>
                <a:cs typeface="Arial" panose="020B0604020202020204" pitchFamily="34" charset="0"/>
              </a:rPr>
              <a:t>Las nuevas responsabilidades incluyen:</a:t>
            </a:r>
          </a:p>
          <a:p>
            <a:pPr algn="just"/>
            <a:endParaRPr lang="es-ES" sz="8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s-ES" sz="800" b="1" dirty="0">
                <a:latin typeface="Arial" panose="020B0604020202020204" pitchFamily="34" charset="0"/>
                <a:cs typeface="Arial" panose="020B0604020202020204" pitchFamily="34" charset="0"/>
              </a:rPr>
              <a:t>Diseño de soluciones inteligentes: </a:t>
            </a:r>
            <a:r>
              <a:rPr lang="es-ES" sz="800" dirty="0">
                <a:latin typeface="Arial" panose="020B0604020202020204" pitchFamily="34" charset="0"/>
                <a:cs typeface="Arial" panose="020B0604020202020204" pitchFamily="34" charset="0"/>
              </a:rPr>
              <a:t>Arquitectura de sistemas que integren algoritmos de IA, asegurando escalabilidad, eficiencia y capacidad de aprendizaje continuo (</a:t>
            </a:r>
            <a:r>
              <a:rPr lang="es-ES" sz="800" dirty="0" err="1">
                <a:latin typeface="Arial" panose="020B0604020202020204" pitchFamily="34" charset="0"/>
                <a:cs typeface="Arial" panose="020B0604020202020204" pitchFamily="34" charset="0"/>
              </a:rPr>
              <a:t>Goodfellow</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Bengio</a:t>
            </a:r>
            <a:r>
              <a:rPr lang="es-ES" sz="800" dirty="0">
                <a:latin typeface="Arial" panose="020B0604020202020204" pitchFamily="34" charset="0"/>
                <a:cs typeface="Arial" panose="020B0604020202020204" pitchFamily="34" charset="0"/>
              </a:rPr>
              <a:t> &amp; </a:t>
            </a:r>
            <a:r>
              <a:rPr lang="es-ES" sz="800" dirty="0" err="1">
                <a:latin typeface="Arial" panose="020B0604020202020204" pitchFamily="34" charset="0"/>
                <a:cs typeface="Arial" panose="020B0604020202020204" pitchFamily="34" charset="0"/>
              </a:rPr>
              <a:t>Courville</a:t>
            </a:r>
            <a:r>
              <a:rPr lang="es-ES" sz="800" dirty="0">
                <a:latin typeface="Arial" panose="020B0604020202020204" pitchFamily="34" charset="0"/>
                <a:cs typeface="Arial" panose="020B0604020202020204" pitchFamily="34" charset="0"/>
              </a:rPr>
              <a:t>, 2016).</a:t>
            </a:r>
          </a:p>
          <a:p>
            <a:pPr marL="171450" indent="-171450" algn="just">
              <a:buFont typeface="Arial" panose="020B0604020202020204" pitchFamily="34" charset="0"/>
              <a:buChar char="•"/>
            </a:pPr>
            <a:endParaRPr lang="es-ES" sz="8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s-ES" sz="800" b="1" dirty="0">
                <a:latin typeface="Arial" panose="020B0604020202020204" pitchFamily="34" charset="0"/>
                <a:cs typeface="Arial" panose="020B0604020202020204" pitchFamily="34" charset="0"/>
              </a:rPr>
              <a:t>Gestión de datos y entrenamiento de modelos: </a:t>
            </a:r>
            <a:r>
              <a:rPr lang="es-ES" sz="800" dirty="0">
                <a:latin typeface="Arial" panose="020B0604020202020204" pitchFamily="34" charset="0"/>
                <a:cs typeface="Arial" panose="020B0604020202020204" pitchFamily="34" charset="0"/>
              </a:rPr>
              <a:t>Los ingenieros garantizan la calidad, privacidad y gobernanza de los datos utilizados para entrenar modelos de aprendizaje automático (</a:t>
            </a:r>
            <a:r>
              <a:rPr lang="es-ES" sz="800" dirty="0" err="1">
                <a:latin typeface="Arial" panose="020B0604020202020204" pitchFamily="34" charset="0"/>
                <a:cs typeface="Arial" panose="020B0604020202020204" pitchFamily="34" charset="0"/>
              </a:rPr>
              <a:t>Zhou</a:t>
            </a:r>
            <a:r>
              <a:rPr lang="es-ES" sz="800" dirty="0">
                <a:latin typeface="Arial" panose="020B0604020202020204" pitchFamily="34" charset="0"/>
                <a:cs typeface="Arial" panose="020B0604020202020204" pitchFamily="34" charset="0"/>
              </a:rPr>
              <a:t> et al., 2022)</a:t>
            </a:r>
          </a:p>
          <a:p>
            <a:pPr marL="171450" indent="-171450" algn="just">
              <a:buFont typeface="Arial" panose="020B0604020202020204" pitchFamily="34" charset="0"/>
              <a:buChar char="•"/>
            </a:pPr>
            <a:endParaRPr lang="es-ES" sz="8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s-ES" sz="800" b="1" dirty="0">
                <a:latin typeface="Arial" panose="020B0604020202020204" pitchFamily="34" charset="0"/>
                <a:cs typeface="Arial" panose="020B0604020202020204" pitchFamily="34" charset="0"/>
              </a:rPr>
              <a:t>Automatización de procesos empresariales: </a:t>
            </a:r>
            <a:r>
              <a:rPr lang="es-ES" sz="800" dirty="0">
                <a:latin typeface="Arial" panose="020B0604020202020204" pitchFamily="34" charset="0"/>
                <a:cs typeface="Arial" panose="020B0604020202020204" pitchFamily="34" charset="0"/>
              </a:rPr>
              <a:t>La IA aplicada a la automatización robótica de procesos (RPA) requiere ingenieros que implementen, supervisen y optimicen soluciones que sustituyen tareas rutinarias.</a:t>
            </a:r>
          </a:p>
          <a:p>
            <a:pPr marL="171450" indent="-171450" algn="just">
              <a:buFont typeface="Arial" panose="020B0604020202020204" pitchFamily="34" charset="0"/>
              <a:buChar char="•"/>
            </a:pPr>
            <a:endParaRPr lang="es-ES" sz="8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s-ES" sz="800" b="1" dirty="0">
                <a:latin typeface="Arial" panose="020B0604020202020204" pitchFamily="34" charset="0"/>
                <a:cs typeface="Arial" panose="020B0604020202020204" pitchFamily="34" charset="0"/>
              </a:rPr>
              <a:t>Supervisión ética y </a:t>
            </a:r>
            <a:r>
              <a:rPr lang="es-ES" sz="800" b="1" dirty="0" err="1">
                <a:latin typeface="Arial" panose="020B0604020202020204" pitchFamily="34" charset="0"/>
                <a:cs typeface="Arial" panose="020B0604020202020204" pitchFamily="34" charset="0"/>
              </a:rPr>
              <a:t>explicabilidad</a:t>
            </a:r>
            <a:r>
              <a:rPr lang="es-ES" sz="800" b="1" dirty="0">
                <a:latin typeface="Arial" panose="020B0604020202020204" pitchFamily="34" charset="0"/>
                <a:cs typeface="Arial" panose="020B0604020202020204" pitchFamily="34" charset="0"/>
              </a:rPr>
              <a:t>:</a:t>
            </a:r>
            <a:r>
              <a:rPr lang="es-ES" sz="800" dirty="0">
                <a:latin typeface="Arial" panose="020B0604020202020204" pitchFamily="34" charset="0"/>
                <a:cs typeface="Arial" panose="020B0604020202020204" pitchFamily="34" charset="0"/>
              </a:rPr>
              <a:t> Se requiere interpretar los resultados de los modelos y asegurar que las decisiones automatizadas sean transparentes y no discriminatorias (</a:t>
            </a:r>
            <a:r>
              <a:rPr lang="es-ES" sz="800" dirty="0" err="1">
                <a:latin typeface="Arial" panose="020B0604020202020204" pitchFamily="34" charset="0"/>
                <a:cs typeface="Arial" panose="020B0604020202020204" pitchFamily="34" charset="0"/>
              </a:rPr>
              <a:t>Floridi</a:t>
            </a:r>
            <a:r>
              <a:rPr lang="es-ES" sz="800" dirty="0">
                <a:latin typeface="Arial" panose="020B0604020202020204" pitchFamily="34" charset="0"/>
                <a:cs typeface="Arial" panose="020B0604020202020204" pitchFamily="34" charset="0"/>
              </a:rPr>
              <a:t> et al., 2018).</a:t>
            </a:r>
          </a:p>
          <a:p>
            <a:pPr marL="171450" indent="-171450" algn="just">
              <a:buFont typeface="Arial" panose="020B0604020202020204" pitchFamily="34" charset="0"/>
              <a:buChar char="•"/>
            </a:pPr>
            <a:endParaRPr lang="es-ES" sz="800" dirty="0">
              <a:latin typeface="Arial" panose="020B0604020202020204" pitchFamily="34" charset="0"/>
              <a:cs typeface="Arial" panose="020B0604020202020204" pitchFamily="34" charset="0"/>
            </a:endParaRPr>
          </a:p>
        </p:txBody>
      </p:sp>
      <p:sp>
        <p:nvSpPr>
          <p:cNvPr id="29" name="object 10"/>
          <p:cNvSpPr txBox="1"/>
          <p:nvPr/>
        </p:nvSpPr>
        <p:spPr>
          <a:xfrm>
            <a:off x="5675261" y="1617382"/>
            <a:ext cx="1881239" cy="197490"/>
          </a:xfrm>
          <a:prstGeom prst="rect">
            <a:avLst/>
          </a:prstGeom>
        </p:spPr>
        <p:txBody>
          <a:bodyPr vert="horz" wrap="square" lIns="0" tIns="12700" rIns="0" bIns="0" rtlCol="0">
            <a:spAutoFit/>
          </a:bodyPr>
          <a:lstStyle/>
          <a:p>
            <a:pPr marL="12700">
              <a:lnSpc>
                <a:spcPct val="100000"/>
              </a:lnSpc>
              <a:spcBef>
                <a:spcPts val="100"/>
              </a:spcBef>
            </a:pPr>
            <a:r>
              <a:rPr lang="es-ES" sz="1200" b="1" spc="5" dirty="0">
                <a:solidFill>
                  <a:srgbClr val="0C254D"/>
                </a:solidFill>
                <a:latin typeface="Arial"/>
                <a:cs typeface="Arial"/>
              </a:rPr>
              <a:t>MARZO 2025</a:t>
            </a:r>
            <a:r>
              <a:rPr sz="1200" b="1" spc="5" dirty="0">
                <a:solidFill>
                  <a:srgbClr val="0C254D"/>
                </a:solidFill>
                <a:latin typeface="Arial"/>
                <a:cs typeface="Arial"/>
              </a:rPr>
              <a:t>|</a:t>
            </a:r>
            <a:r>
              <a:rPr sz="1200" b="1" spc="35" dirty="0">
                <a:solidFill>
                  <a:srgbClr val="0C254D"/>
                </a:solidFill>
                <a:latin typeface="Arial"/>
                <a:cs typeface="Arial"/>
              </a:rPr>
              <a:t> </a:t>
            </a:r>
            <a:r>
              <a:rPr sz="1200" b="1" spc="90" dirty="0">
                <a:solidFill>
                  <a:srgbClr val="0C254D"/>
                </a:solidFill>
                <a:latin typeface="Arial"/>
                <a:cs typeface="Arial"/>
              </a:rPr>
              <a:t>N</a:t>
            </a:r>
            <a:r>
              <a:rPr lang="es-ES" sz="1200" b="1" spc="90" dirty="0">
                <a:solidFill>
                  <a:srgbClr val="0C254D"/>
                </a:solidFill>
                <a:latin typeface="Arial"/>
                <a:cs typeface="Arial"/>
              </a:rPr>
              <a:t>o</a:t>
            </a:r>
            <a:r>
              <a:rPr sz="1200" b="1" spc="90" dirty="0">
                <a:solidFill>
                  <a:srgbClr val="0C254D"/>
                </a:solidFill>
                <a:latin typeface="Arial"/>
                <a:cs typeface="Arial"/>
              </a:rPr>
              <a:t>.</a:t>
            </a:r>
            <a:r>
              <a:rPr lang="es-CO" sz="1200" b="1" spc="90" dirty="0">
                <a:solidFill>
                  <a:srgbClr val="0C254D"/>
                </a:solidFill>
                <a:latin typeface="Arial"/>
                <a:cs typeface="Arial"/>
              </a:rPr>
              <a:t> 3</a:t>
            </a:r>
            <a:endParaRPr sz="1200" dirty="0">
              <a:latin typeface="Arial"/>
              <a:cs typeface="Arial"/>
            </a:endParaRPr>
          </a:p>
        </p:txBody>
      </p:sp>
      <p:pic>
        <p:nvPicPr>
          <p:cNvPr id="12" name="Imagen 11"/>
          <p:cNvPicPr>
            <a:picLocks noChangeAspect="1"/>
          </p:cNvPicPr>
          <p:nvPr/>
        </p:nvPicPr>
        <p:blipFill>
          <a:blip r:embed="rId4"/>
          <a:stretch>
            <a:fillRect/>
          </a:stretch>
        </p:blipFill>
        <p:spPr>
          <a:xfrm>
            <a:off x="5295214" y="2602023"/>
            <a:ext cx="2066732" cy="1862819"/>
          </a:xfrm>
          <a:prstGeom prst="rect">
            <a:avLst/>
          </a:prstGeom>
          <a:ln>
            <a:noFill/>
          </a:ln>
          <a:effectLst>
            <a:softEdge rad="112500"/>
          </a:effectLst>
        </p:spPr>
      </p:pic>
      <p:pic>
        <p:nvPicPr>
          <p:cNvPr id="14" name="Imagen 13"/>
          <p:cNvPicPr>
            <a:picLocks noChangeAspect="1"/>
          </p:cNvPicPr>
          <p:nvPr/>
        </p:nvPicPr>
        <p:blipFill>
          <a:blip r:embed="rId5"/>
          <a:stretch>
            <a:fillRect/>
          </a:stretch>
        </p:blipFill>
        <p:spPr>
          <a:xfrm>
            <a:off x="136967" y="4142381"/>
            <a:ext cx="2669739" cy="2669739"/>
          </a:xfrm>
          <a:prstGeom prst="rect">
            <a:avLst/>
          </a:prstGeom>
        </p:spPr>
      </p:pic>
      <p:sp>
        <p:nvSpPr>
          <p:cNvPr id="15" name="Rectángulo 14"/>
          <p:cNvSpPr/>
          <p:nvPr/>
        </p:nvSpPr>
        <p:spPr>
          <a:xfrm>
            <a:off x="152400" y="7319779"/>
            <a:ext cx="6064250" cy="1723549"/>
          </a:xfrm>
          <a:prstGeom prst="rect">
            <a:avLst/>
          </a:prstGeom>
        </p:spPr>
        <p:txBody>
          <a:bodyPr wrap="square">
            <a:spAutoFit/>
          </a:bodyPr>
          <a:lstStyle/>
          <a:p>
            <a:r>
              <a:rPr lang="es-ES" sz="1000" b="1" dirty="0">
                <a:latin typeface="Arial" panose="020B0604020202020204" pitchFamily="34" charset="0"/>
                <a:cs typeface="Arial" panose="020B0604020202020204" pitchFamily="34" charset="0"/>
              </a:rPr>
              <a:t>Retos éticos y sociales</a:t>
            </a:r>
          </a:p>
          <a:p>
            <a:endParaRPr lang="es-ES" sz="800" dirty="0">
              <a:latin typeface="Arial" panose="020B0604020202020204" pitchFamily="34" charset="0"/>
              <a:cs typeface="Arial" panose="020B0604020202020204" pitchFamily="34" charset="0"/>
            </a:endParaRPr>
          </a:p>
          <a:p>
            <a:endParaRPr lang="es-ES" sz="800" dirty="0">
              <a:latin typeface="Arial" panose="020B0604020202020204" pitchFamily="34" charset="0"/>
              <a:cs typeface="Arial" panose="020B0604020202020204" pitchFamily="34" charset="0"/>
            </a:endParaRPr>
          </a:p>
          <a:p>
            <a:r>
              <a:rPr lang="es-ES" sz="800" dirty="0">
                <a:latin typeface="Arial" panose="020B0604020202020204" pitchFamily="34" charset="0"/>
                <a:cs typeface="Arial" panose="020B0604020202020204" pitchFamily="34" charset="0"/>
              </a:rPr>
              <a:t>El desarrollo de sistemas inteligentes conlleva importantes desafíos éticos. Los ingenieros deben tomar decisiones conscientes sobre:</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Privacidad de los datos: </a:t>
            </a:r>
            <a:r>
              <a:rPr lang="es-ES" sz="800" dirty="0">
                <a:latin typeface="Arial" panose="020B0604020202020204" pitchFamily="34" charset="0"/>
                <a:cs typeface="Arial" panose="020B0604020202020204" pitchFamily="34" charset="0"/>
              </a:rPr>
              <a:t>La implementación de IA debe respetar regulaciones como el GDPR y los principios de privacidad desde el diseño (</a:t>
            </a:r>
            <a:r>
              <a:rPr lang="es-ES" sz="800" dirty="0" err="1">
                <a:latin typeface="Arial" panose="020B0604020202020204" pitchFamily="34" charset="0"/>
                <a:cs typeface="Arial" panose="020B0604020202020204" pitchFamily="34" charset="0"/>
              </a:rPr>
              <a:t>privacy</a:t>
            </a:r>
            <a:r>
              <a:rPr lang="es-ES" sz="800" dirty="0">
                <a:latin typeface="Arial" panose="020B0604020202020204" pitchFamily="34" charset="0"/>
                <a:cs typeface="Arial" panose="020B0604020202020204" pitchFamily="34" charset="0"/>
              </a:rPr>
              <a:t> by design).</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Sesgo algorítmico: </a:t>
            </a:r>
            <a:r>
              <a:rPr lang="es-ES" sz="800" dirty="0">
                <a:latin typeface="Arial" panose="020B0604020202020204" pitchFamily="34" charset="0"/>
                <a:cs typeface="Arial" panose="020B0604020202020204" pitchFamily="34" charset="0"/>
              </a:rPr>
              <a:t>La calidad y representatividad de los datos es crucial para evitar decisiones injustas o discriminatorias (</a:t>
            </a:r>
            <a:r>
              <a:rPr lang="es-ES" sz="800" dirty="0" err="1">
                <a:latin typeface="Arial" panose="020B0604020202020204" pitchFamily="34" charset="0"/>
                <a:cs typeface="Arial" panose="020B0604020202020204" pitchFamily="34" charset="0"/>
              </a:rPr>
              <a:t>Barocas</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Hardt</a:t>
            </a:r>
            <a:r>
              <a:rPr lang="es-ES" sz="800" dirty="0">
                <a:latin typeface="Arial" panose="020B0604020202020204" pitchFamily="34" charset="0"/>
                <a:cs typeface="Arial" panose="020B0604020202020204" pitchFamily="34" charset="0"/>
              </a:rPr>
              <a:t> &amp; </a:t>
            </a:r>
            <a:r>
              <a:rPr lang="es-ES" sz="800" dirty="0" err="1">
                <a:latin typeface="Arial" panose="020B0604020202020204" pitchFamily="34" charset="0"/>
                <a:cs typeface="Arial" panose="020B0604020202020204" pitchFamily="34" charset="0"/>
              </a:rPr>
              <a:t>Narayanan</a:t>
            </a:r>
            <a:r>
              <a:rPr lang="es-ES" sz="800" dirty="0">
                <a:latin typeface="Arial" panose="020B0604020202020204" pitchFamily="34" charset="0"/>
                <a:cs typeface="Arial" panose="020B0604020202020204" pitchFamily="34" charset="0"/>
              </a:rPr>
              <a:t>, 2019).</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Desempleo tecnológico: </a:t>
            </a:r>
            <a:r>
              <a:rPr lang="es-ES" sz="800" dirty="0">
                <a:latin typeface="Arial" panose="020B0604020202020204" pitchFamily="34" charset="0"/>
                <a:cs typeface="Arial" panose="020B0604020202020204" pitchFamily="34" charset="0"/>
              </a:rPr>
              <a:t>La automatización puede sustituir tareas humanas. Los ingenieros deben contribuir al desarrollo de tecnologías que complementen, no reemplacen, el trabajo humano.</a:t>
            </a:r>
          </a:p>
          <a:p>
            <a:pPr marL="171450" indent="-171450">
              <a:buFont typeface="Arial" panose="020B0604020202020204" pitchFamily="34" charset="0"/>
              <a:buChar char="•"/>
            </a:pPr>
            <a:r>
              <a:rPr lang="es-ES" sz="800" b="1" dirty="0">
                <a:latin typeface="Arial" panose="020B0604020202020204" pitchFamily="34" charset="0"/>
                <a:cs typeface="Arial" panose="020B0604020202020204" pitchFamily="34" charset="0"/>
              </a:rPr>
              <a:t>Gobernanza y </a:t>
            </a:r>
            <a:r>
              <a:rPr lang="es-ES" sz="800" b="1" dirty="0" err="1">
                <a:latin typeface="Arial" panose="020B0604020202020204" pitchFamily="34" charset="0"/>
                <a:cs typeface="Arial" panose="020B0604020202020204" pitchFamily="34" charset="0"/>
              </a:rPr>
              <a:t>explicabilidad</a:t>
            </a:r>
            <a:r>
              <a:rPr lang="es-ES" sz="800" b="1" dirty="0">
                <a:latin typeface="Arial" panose="020B0604020202020204" pitchFamily="34" charset="0"/>
                <a:cs typeface="Arial" panose="020B0604020202020204" pitchFamily="34" charset="0"/>
              </a:rPr>
              <a:t>: </a:t>
            </a:r>
            <a:r>
              <a:rPr lang="es-ES" sz="800" dirty="0">
                <a:latin typeface="Arial" panose="020B0604020202020204" pitchFamily="34" charset="0"/>
                <a:cs typeface="Arial" panose="020B0604020202020204" pitchFamily="34" charset="0"/>
              </a:rPr>
              <a:t>Se espera que las decisiones automatizadas sean comprensibles, auditables y responsables (UNESCO, 2021).</a:t>
            </a:r>
          </a:p>
        </p:txBody>
      </p:sp>
      <p:sp>
        <p:nvSpPr>
          <p:cNvPr id="20" name="CuadroTexto 19"/>
          <p:cNvSpPr txBox="1"/>
          <p:nvPr/>
        </p:nvSpPr>
        <p:spPr>
          <a:xfrm>
            <a:off x="152400" y="9147741"/>
            <a:ext cx="7054850" cy="1123384"/>
          </a:xfrm>
          <a:prstGeom prst="rect">
            <a:avLst/>
          </a:prstGeom>
          <a:noFill/>
        </p:spPr>
        <p:txBody>
          <a:bodyPr wrap="square" rtlCol="0">
            <a:spAutoFit/>
          </a:bodyPr>
          <a:lstStyle/>
          <a:p>
            <a:r>
              <a:rPr lang="es-ES" sz="700" dirty="0" err="1"/>
              <a:t>Barocas</a:t>
            </a:r>
            <a:r>
              <a:rPr lang="es-ES" sz="700" dirty="0"/>
              <a:t>, S., </a:t>
            </a:r>
            <a:r>
              <a:rPr lang="es-ES" sz="700" dirty="0" err="1"/>
              <a:t>Hardt</a:t>
            </a:r>
            <a:r>
              <a:rPr lang="es-ES" sz="700" dirty="0"/>
              <a:t>, M., &amp; </a:t>
            </a:r>
            <a:r>
              <a:rPr lang="es-ES" sz="700" dirty="0" err="1"/>
              <a:t>Narayanan</a:t>
            </a:r>
            <a:r>
              <a:rPr lang="es-ES" sz="700" dirty="0"/>
              <a:t>, A. (2019). </a:t>
            </a:r>
            <a:r>
              <a:rPr lang="es-ES" sz="700" i="1" dirty="0" err="1"/>
              <a:t>Fairness</a:t>
            </a:r>
            <a:r>
              <a:rPr lang="es-ES" sz="700" i="1" dirty="0"/>
              <a:t> and Machine Learning</a:t>
            </a:r>
            <a:r>
              <a:rPr lang="es-ES" sz="700" dirty="0"/>
              <a:t>. </a:t>
            </a:r>
            <a:r>
              <a:rPr lang="es-ES" sz="700" dirty="0">
                <a:hlinkClick r:id="rId6"/>
              </a:rPr>
              <a:t>https://fairmlbook.org/</a:t>
            </a:r>
            <a:endParaRPr lang="es-ES" sz="700" dirty="0"/>
          </a:p>
          <a:p>
            <a:r>
              <a:rPr lang="es-ES" sz="700" dirty="0" err="1"/>
              <a:t>Brynjolfsson</a:t>
            </a:r>
            <a:r>
              <a:rPr lang="es-ES" sz="700" dirty="0"/>
              <a:t>, E., &amp; McAfee, A. (2017). </a:t>
            </a:r>
            <a:r>
              <a:rPr lang="es-ES" sz="700" i="1" dirty="0"/>
              <a:t>Machine, </a:t>
            </a:r>
            <a:r>
              <a:rPr lang="es-ES" sz="700" i="1" dirty="0" err="1"/>
              <a:t>Platform</a:t>
            </a:r>
            <a:r>
              <a:rPr lang="es-ES" sz="700" i="1" dirty="0"/>
              <a:t>, </a:t>
            </a:r>
            <a:r>
              <a:rPr lang="es-ES" sz="700" i="1" dirty="0" err="1"/>
              <a:t>Crowd</a:t>
            </a:r>
            <a:r>
              <a:rPr lang="es-ES" sz="700" i="1" dirty="0"/>
              <a:t>: </a:t>
            </a:r>
            <a:r>
              <a:rPr lang="es-ES" sz="700" i="1" dirty="0" err="1"/>
              <a:t>Harnessing</a:t>
            </a:r>
            <a:r>
              <a:rPr lang="es-ES" sz="700" i="1" dirty="0"/>
              <a:t> Our Digital </a:t>
            </a:r>
            <a:r>
              <a:rPr lang="es-ES" sz="700" i="1" dirty="0" err="1"/>
              <a:t>Future</a:t>
            </a:r>
            <a:r>
              <a:rPr lang="es-ES" sz="700" dirty="0"/>
              <a:t>. W. W. Norton &amp; Company.</a:t>
            </a:r>
          </a:p>
          <a:p>
            <a:r>
              <a:rPr lang="es-ES" sz="700" dirty="0"/>
              <a:t>Esteva, A., </a:t>
            </a:r>
            <a:r>
              <a:rPr lang="es-ES" sz="700" dirty="0" err="1"/>
              <a:t>Kuprel</a:t>
            </a:r>
            <a:r>
              <a:rPr lang="es-ES" sz="700" dirty="0"/>
              <a:t>, B., Novoa, R. A., </a:t>
            </a:r>
            <a:r>
              <a:rPr lang="es-ES" sz="700" dirty="0" err="1"/>
              <a:t>Ko</a:t>
            </a:r>
            <a:r>
              <a:rPr lang="es-ES" sz="700" dirty="0"/>
              <a:t>, J., </a:t>
            </a:r>
            <a:r>
              <a:rPr lang="es-ES" sz="700" dirty="0" err="1"/>
              <a:t>Swetter</a:t>
            </a:r>
            <a:r>
              <a:rPr lang="es-ES" sz="700" dirty="0"/>
              <a:t>, S. M., </a:t>
            </a:r>
            <a:r>
              <a:rPr lang="es-ES" sz="700" dirty="0" err="1"/>
              <a:t>Blau</a:t>
            </a:r>
            <a:r>
              <a:rPr lang="es-ES" sz="700" dirty="0"/>
              <a:t>, H. M., &amp; </a:t>
            </a:r>
            <a:r>
              <a:rPr lang="es-ES" sz="700" dirty="0" err="1"/>
              <a:t>Thrun</a:t>
            </a:r>
            <a:r>
              <a:rPr lang="es-ES" sz="700" dirty="0"/>
              <a:t>, S. (2017). </a:t>
            </a:r>
            <a:r>
              <a:rPr lang="es-ES" sz="700" dirty="0" err="1"/>
              <a:t>Dermatologist</a:t>
            </a:r>
            <a:r>
              <a:rPr lang="es-ES" sz="700" dirty="0"/>
              <a:t>-level classification of skin </a:t>
            </a:r>
            <a:r>
              <a:rPr lang="es-ES" sz="700" dirty="0" err="1"/>
              <a:t>cancer</a:t>
            </a:r>
            <a:r>
              <a:rPr lang="es-ES" sz="700" dirty="0"/>
              <a:t> with deep neural </a:t>
            </a:r>
            <a:r>
              <a:rPr lang="es-ES" sz="700" dirty="0" err="1"/>
              <a:t>networks</a:t>
            </a:r>
            <a:r>
              <a:rPr lang="es-ES" sz="700" dirty="0"/>
              <a:t>. </a:t>
            </a:r>
            <a:r>
              <a:rPr lang="es-ES" sz="700" i="1" dirty="0" err="1"/>
              <a:t>Nature</a:t>
            </a:r>
            <a:r>
              <a:rPr lang="es-ES" sz="700" dirty="0"/>
              <a:t>, 542(7639), 115–118. https://doi.org/10.1038/nature21056</a:t>
            </a:r>
          </a:p>
          <a:p>
            <a:pPr algn="just"/>
            <a:r>
              <a:rPr lang="es-ES" sz="700" dirty="0"/>
              <a:t>UNESCO. (2021). </a:t>
            </a:r>
            <a:r>
              <a:rPr lang="es-ES" sz="700" i="1" dirty="0"/>
              <a:t>Recomendación sobre la ética de la inteligencia artificial</a:t>
            </a:r>
            <a:r>
              <a:rPr lang="es-ES" sz="700" dirty="0"/>
              <a:t>. </a:t>
            </a:r>
            <a:r>
              <a:rPr lang="es-ES" sz="700" dirty="0">
                <a:hlinkClick r:id="rId7"/>
              </a:rPr>
              <a:t>https://unesdoc.unesco.org/ark:/48223/pf0000381137</a:t>
            </a:r>
            <a:endParaRPr lang="es-ES" sz="700" dirty="0"/>
          </a:p>
          <a:p>
            <a:pPr algn="just"/>
            <a:r>
              <a:rPr lang="en-US" sz="700" dirty="0"/>
              <a:t>Xu, C., Xu, X., &amp; Li, L. (2018). Industry 4.0: Intelligent manufacturing in the future. International Journal of Mechanical Engineering and Robotics Research, 7(5), 457–461. https://doi.org/10.18178/ijmerr.7.5.457-461</a:t>
            </a:r>
            <a:endParaRPr lang="es-ES" sz="4000" dirty="0">
              <a:latin typeface="Arial" panose="020B0604020202020204" pitchFamily="34" charset="0"/>
              <a:cs typeface="Arial" panose="020B0604020202020204" pitchFamily="34" charset="0"/>
            </a:endParaRPr>
          </a:p>
          <a:p>
            <a:endParaRPr lang="es-E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7263790"/>
            <a:ext cx="7562850" cy="114935"/>
          </a:xfrm>
          <a:custGeom>
            <a:avLst/>
            <a:gdLst/>
            <a:ahLst/>
            <a:cxnLst/>
            <a:rect l="l" t="t" r="r" b="b"/>
            <a:pathLst>
              <a:path w="7562850" h="114934">
                <a:moveTo>
                  <a:pt x="0" y="114395"/>
                </a:moveTo>
                <a:lnTo>
                  <a:pt x="7562849" y="114395"/>
                </a:lnTo>
                <a:lnTo>
                  <a:pt x="7562849" y="0"/>
                </a:lnTo>
                <a:lnTo>
                  <a:pt x="0" y="0"/>
                </a:lnTo>
                <a:lnTo>
                  <a:pt x="0" y="114395"/>
                </a:lnTo>
                <a:close/>
              </a:path>
            </a:pathLst>
          </a:custGeom>
          <a:solidFill>
            <a:srgbClr val="174082"/>
          </a:solidFill>
        </p:spPr>
        <p:txBody>
          <a:bodyPr wrap="square" lIns="0" tIns="0" rIns="0" bIns="0" rtlCol="0"/>
          <a:lstStyle/>
          <a:p>
            <a:endParaRPr/>
          </a:p>
        </p:txBody>
      </p:sp>
      <p:sp>
        <p:nvSpPr>
          <p:cNvPr id="4" name="object 4"/>
          <p:cNvSpPr/>
          <p:nvPr/>
        </p:nvSpPr>
        <p:spPr>
          <a:xfrm>
            <a:off x="0" y="0"/>
            <a:ext cx="7562850" cy="1992396"/>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3184996" y="10397543"/>
            <a:ext cx="4378325" cy="191770"/>
          </a:xfrm>
          <a:custGeom>
            <a:avLst/>
            <a:gdLst/>
            <a:ahLst/>
            <a:cxnLst/>
            <a:rect l="l" t="t" r="r" b="b"/>
            <a:pathLst>
              <a:path w="4378325" h="191770">
                <a:moveTo>
                  <a:pt x="0" y="191358"/>
                </a:moveTo>
                <a:lnTo>
                  <a:pt x="4377853" y="191358"/>
                </a:lnTo>
                <a:lnTo>
                  <a:pt x="4377853" y="0"/>
                </a:lnTo>
                <a:lnTo>
                  <a:pt x="0" y="0"/>
                </a:lnTo>
                <a:lnTo>
                  <a:pt x="0" y="191358"/>
                </a:lnTo>
                <a:close/>
              </a:path>
            </a:pathLst>
          </a:custGeom>
          <a:solidFill>
            <a:srgbClr val="174082"/>
          </a:solidFill>
        </p:spPr>
        <p:txBody>
          <a:bodyPr wrap="square" lIns="0" tIns="0" rIns="0" bIns="0" rtlCol="0"/>
          <a:lstStyle/>
          <a:p>
            <a:endParaRPr/>
          </a:p>
        </p:txBody>
      </p:sp>
      <p:sp>
        <p:nvSpPr>
          <p:cNvPr id="17" name="object 17"/>
          <p:cNvSpPr/>
          <p:nvPr/>
        </p:nvSpPr>
        <p:spPr>
          <a:xfrm>
            <a:off x="2620804" y="10588902"/>
            <a:ext cx="4942205" cy="107950"/>
          </a:xfrm>
          <a:custGeom>
            <a:avLst/>
            <a:gdLst/>
            <a:ahLst/>
            <a:cxnLst/>
            <a:rect l="l" t="t" r="r" b="b"/>
            <a:pathLst>
              <a:path w="4942205" h="107950">
                <a:moveTo>
                  <a:pt x="0" y="0"/>
                </a:moveTo>
                <a:lnTo>
                  <a:pt x="0" y="107671"/>
                </a:lnTo>
                <a:lnTo>
                  <a:pt x="4942046" y="107671"/>
                </a:lnTo>
                <a:lnTo>
                  <a:pt x="4942046" y="0"/>
                </a:lnTo>
                <a:lnTo>
                  <a:pt x="0" y="0"/>
                </a:lnTo>
                <a:close/>
              </a:path>
            </a:pathLst>
          </a:custGeom>
          <a:solidFill>
            <a:srgbClr val="008037"/>
          </a:solidFill>
        </p:spPr>
        <p:txBody>
          <a:bodyPr wrap="square" lIns="0" tIns="0" rIns="0" bIns="0" rtlCol="0"/>
          <a:lstStyle/>
          <a:p>
            <a:endParaRPr/>
          </a:p>
        </p:txBody>
      </p:sp>
      <p:sp>
        <p:nvSpPr>
          <p:cNvPr id="18" name="object 18"/>
          <p:cNvSpPr txBox="1">
            <a:spLocks noGrp="1"/>
          </p:cNvSpPr>
          <p:nvPr>
            <p:ph type="ftr" sz="quarter" idx="5"/>
          </p:nvPr>
        </p:nvSpPr>
        <p:spPr>
          <a:xfrm>
            <a:off x="114742" y="10092109"/>
            <a:ext cx="2418715" cy="283209"/>
          </a:xfrm>
          <a:prstGeom prst="rect">
            <a:avLst/>
          </a:prstGeom>
        </p:spPr>
        <p:txBody>
          <a:bodyPr vert="horz" wrap="square" lIns="0" tIns="13335" rIns="0" bIns="0" rtlCol="0">
            <a:spAutoFit/>
          </a:body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3</a:t>
            </a:fld>
            <a:endParaRPr sz="1100">
              <a:latin typeface="Arial Narrow"/>
              <a:cs typeface="Arial Narrow"/>
            </a:endParaRPr>
          </a:p>
        </p:txBody>
      </p:sp>
      <p:sp>
        <p:nvSpPr>
          <p:cNvPr id="25" name="Rectangle 10"/>
          <p:cNvSpPr>
            <a:spLocks noChangeArrowheads="1"/>
          </p:cNvSpPr>
          <p:nvPr/>
        </p:nvSpPr>
        <p:spPr bwMode="auto">
          <a:xfrm>
            <a:off x="0" y="-1"/>
            <a:ext cx="6654517" cy="5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27" name="Rectangle 13"/>
          <p:cNvSpPr>
            <a:spLocks noChangeArrowheads="1"/>
          </p:cNvSpPr>
          <p:nvPr/>
        </p:nvSpPr>
        <p:spPr bwMode="auto">
          <a:xfrm>
            <a:off x="0" y="0"/>
            <a:ext cx="755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39" name="Imagen 38" descr="UNICUC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418" y="5833036"/>
            <a:ext cx="1118828" cy="1380763"/>
          </a:xfrm>
          <a:prstGeom prst="rect">
            <a:avLst/>
          </a:prstGeom>
          <a:noFill/>
          <a:ln>
            <a:noFill/>
          </a:ln>
        </p:spPr>
      </p:pic>
      <p:sp>
        <p:nvSpPr>
          <p:cNvPr id="2" name="Rectángulo 1"/>
          <p:cNvSpPr/>
          <p:nvPr/>
        </p:nvSpPr>
        <p:spPr>
          <a:xfrm>
            <a:off x="3549650" y="2813445"/>
            <a:ext cx="3897812" cy="2923877"/>
          </a:xfrm>
          <a:prstGeom prst="rect">
            <a:avLst/>
          </a:prstGeom>
        </p:spPr>
        <p:txBody>
          <a:bodyPr wrap="square">
            <a:spAutoFit/>
          </a:bodyPr>
          <a:lstStyle/>
          <a:p>
            <a:pPr algn="just"/>
            <a:r>
              <a:rPr lang="es-ES" sz="800" dirty="0">
                <a:latin typeface="Arial" panose="020B0604020202020204" pitchFamily="34" charset="0"/>
                <a:cs typeface="Arial" panose="020B0604020202020204" pitchFamily="34" charset="0"/>
              </a:rPr>
              <a:t>Colombia se ha posicionado como el tercer país de América Latina con mayores proyecciones de inversión en inteligencia artificial (IA) para 2025, según un estudio de SAP. Superado solo por Brasil y México, el país destaca por el compromiso de sus medianas y grandes empresas con la transformación digital. Un 69 % de las compañías colombianas prevé un impacto significativo de la IA en sus sectores, superando el promedio regional del 63 %.El 54 % de las organizaciones planea aumentar su inversión en IA, buscando mayor eficiencia, productividad y especialización de talento. Además, el 44 % ya reporta beneficios concretos derivados de proyectos implementados con esta tecnología, cifra que se eleva al 57 % en grandes </a:t>
            </a:r>
            <a:r>
              <a:rPr lang="es-ES" sz="800" dirty="0" err="1">
                <a:latin typeface="Arial" panose="020B0604020202020204" pitchFamily="34" charset="0"/>
                <a:cs typeface="Arial" panose="020B0604020202020204" pitchFamily="34" charset="0"/>
              </a:rPr>
              <a:t>empresas.El</a:t>
            </a:r>
            <a:r>
              <a:rPr lang="es-ES" sz="800" dirty="0">
                <a:latin typeface="Arial" panose="020B0604020202020204" pitchFamily="34" charset="0"/>
                <a:cs typeface="Arial" panose="020B0604020202020204" pitchFamily="34" charset="0"/>
              </a:rPr>
              <a:t> servicio al cliente lidera la adopción de IA, con siete de cada diez empresas aplicando soluciones inteligentes para personalizar la atención. También se destaca su uso en marketing (53 %), tecnología (33 %) y operaciones (31 %).No obstante, persisten desafíos: el 33 % de las organizaciones enfrenta dificultades para integrar la IA en sus procesos, mientras que la ciberseguridad y la escasez de talento especializado también son barreras </a:t>
            </a:r>
            <a:r>
              <a:rPr lang="es-ES" sz="800" dirty="0" err="1">
                <a:latin typeface="Arial" panose="020B0604020202020204" pitchFamily="34" charset="0"/>
                <a:cs typeface="Arial" panose="020B0604020202020204" pitchFamily="34" charset="0"/>
              </a:rPr>
              <a:t>relevantes.Frente</a:t>
            </a:r>
            <a:r>
              <a:rPr lang="es-ES" sz="800" dirty="0">
                <a:latin typeface="Arial" panose="020B0604020202020204" pitchFamily="34" charset="0"/>
                <a:cs typeface="Arial" panose="020B0604020202020204" pitchFamily="34" charset="0"/>
              </a:rPr>
              <a:t> a esto, el 53 % de las empresas ya invierte en formación interna en IA, y otro 53 % está contratando personal con experiencia en el área, especialmente en grandes corporaciones. Además, la sostenibilidad tecnológica gana protagonismo: el 49 % considera muy importante que las soluciones de IA sean responsables con el </a:t>
            </a:r>
            <a:r>
              <a:rPr lang="es-ES" sz="800" dirty="0" err="1">
                <a:latin typeface="Arial" panose="020B0604020202020204" pitchFamily="34" charset="0"/>
                <a:cs typeface="Arial" panose="020B0604020202020204" pitchFamily="34" charset="0"/>
              </a:rPr>
              <a:t>entorno.En</a:t>
            </a:r>
            <a:r>
              <a:rPr lang="es-ES" sz="800" dirty="0">
                <a:latin typeface="Arial" panose="020B0604020202020204" pitchFamily="34" charset="0"/>
                <a:cs typeface="Arial" panose="020B0604020202020204" pitchFamily="34" charset="0"/>
              </a:rPr>
              <a:t> conclusión, Colombia avanza firmemente en la revolución de la inteligencia artificial, no solo adoptando tecnología, sino apostando por el desarrollo de talento humano y por soluciones sostenibles que transformen su panorama productivo y social.</a:t>
            </a:r>
          </a:p>
        </p:txBody>
      </p:sp>
      <p:sp>
        <p:nvSpPr>
          <p:cNvPr id="6" name="Rectángulo 5"/>
          <p:cNvSpPr/>
          <p:nvPr/>
        </p:nvSpPr>
        <p:spPr>
          <a:xfrm>
            <a:off x="2457592" y="7444413"/>
            <a:ext cx="4989870" cy="2308324"/>
          </a:xfrm>
          <a:prstGeom prst="rect">
            <a:avLst/>
          </a:prstGeom>
        </p:spPr>
        <p:txBody>
          <a:bodyPr wrap="square">
            <a:spAutoFit/>
          </a:bodyPr>
          <a:lstStyle/>
          <a:p>
            <a:pPr algn="just"/>
            <a:r>
              <a:rPr lang="es-ES" sz="1200" b="1" dirty="0"/>
              <a:t>Cali, ciudad líder en inteligencia artificial e innovación en Colombia</a:t>
            </a:r>
          </a:p>
          <a:p>
            <a:pPr algn="just"/>
            <a:endParaRPr lang="es-ES" sz="1200" b="1" dirty="0"/>
          </a:p>
          <a:p>
            <a:pPr algn="just"/>
            <a:r>
              <a:rPr lang="es-ES" sz="800" dirty="0">
                <a:latin typeface="Arial" panose="020B0604020202020204" pitchFamily="34" charset="0"/>
                <a:cs typeface="Arial" panose="020B0604020202020204" pitchFamily="34" charset="0"/>
              </a:rPr>
              <a:t>Cali se consolida como el principal centro de innovación tecnológica del país, liderando la adopción de inteligencia artificial (IA) en Colombia con un 28,5 %, por encima de ciudades como Bogotá y Barranquilla. La ciudad aplica IA en áreas clave como salud, movilidad, educación, medio ambiente y seguridad, empleando tecnologías como análisis predictivo y </a:t>
            </a:r>
            <a:r>
              <a:rPr lang="es-ES" sz="800" dirty="0" err="1">
                <a:latin typeface="Arial" panose="020B0604020202020204" pitchFamily="34" charset="0"/>
                <a:cs typeface="Arial" panose="020B0604020202020204" pitchFamily="34" charset="0"/>
              </a:rPr>
              <a:t>chatbots</a:t>
            </a:r>
            <a:r>
              <a:rPr lang="es-ES" sz="800" dirty="0">
                <a:latin typeface="Arial" panose="020B0604020202020204" pitchFamily="34" charset="0"/>
                <a:cs typeface="Arial" panose="020B0604020202020204" pitchFamily="34" charset="0"/>
              </a:rPr>
              <a:t> para mejorar la gestión pública y la calidad de vida ciudadana.</a:t>
            </a:r>
          </a:p>
          <a:p>
            <a:pPr algn="just"/>
            <a:r>
              <a:rPr lang="es-ES" sz="800" dirty="0">
                <a:latin typeface="Arial" panose="020B0604020202020204" pitchFamily="34" charset="0"/>
                <a:cs typeface="Arial" panose="020B0604020202020204" pitchFamily="34" charset="0"/>
              </a:rPr>
              <a:t>Durante la </a:t>
            </a:r>
            <a:r>
              <a:rPr lang="es-ES" sz="800" i="1" dirty="0">
                <a:latin typeface="Arial" panose="020B0604020202020204" pitchFamily="34" charset="0"/>
                <a:cs typeface="Arial" panose="020B0604020202020204" pitchFamily="34" charset="0"/>
              </a:rPr>
              <a:t>Semana Internacional de la Innovación</a:t>
            </a:r>
            <a:r>
              <a:rPr lang="es-ES" sz="800" dirty="0">
                <a:latin typeface="Arial" panose="020B0604020202020204" pitchFamily="34" charset="0"/>
                <a:cs typeface="Arial" panose="020B0604020202020204" pitchFamily="34" charset="0"/>
              </a:rPr>
              <a:t>, la ciudad fue escenario del evento </a:t>
            </a:r>
            <a:r>
              <a:rPr lang="es-ES" sz="800" b="1" dirty="0" err="1">
                <a:latin typeface="Arial" panose="020B0604020202020204" pitchFamily="34" charset="0"/>
                <a:cs typeface="Arial" panose="020B0604020202020204" pitchFamily="34" charset="0"/>
              </a:rPr>
              <a:t>InnovaVÉ</a:t>
            </a:r>
            <a:r>
              <a:rPr lang="es-ES" sz="800" dirty="0">
                <a:latin typeface="Arial" panose="020B0604020202020204" pitchFamily="34" charset="0"/>
                <a:cs typeface="Arial" panose="020B0604020202020204" pitchFamily="34" charset="0"/>
              </a:rPr>
              <a:t>, realizado en el Centro </a:t>
            </a:r>
            <a:r>
              <a:rPr lang="es-ES" sz="800" dirty="0" err="1">
                <a:latin typeface="Arial" panose="020B0604020202020204" pitchFamily="34" charset="0"/>
                <a:cs typeface="Arial" panose="020B0604020202020204" pitchFamily="34" charset="0"/>
              </a:rPr>
              <a:t>Yawa</a:t>
            </a:r>
            <a:r>
              <a:rPr lang="es-ES" sz="800" dirty="0">
                <a:latin typeface="Arial" panose="020B0604020202020204" pitchFamily="34" charset="0"/>
                <a:cs typeface="Arial" panose="020B0604020202020204" pitchFamily="34" charset="0"/>
              </a:rPr>
              <a:t>, considerado el epicentro local de ciencia, arte y tecnología. La agenda incluyó paneles y talleres sobre IA, energía inteligente, </a:t>
            </a:r>
            <a:r>
              <a:rPr lang="es-ES" sz="800" dirty="0" err="1">
                <a:latin typeface="Arial" panose="020B0604020202020204" pitchFamily="34" charset="0"/>
                <a:cs typeface="Arial" panose="020B0604020202020204" pitchFamily="34" charset="0"/>
              </a:rPr>
              <a:t>agroinnovación</a:t>
            </a:r>
            <a:r>
              <a:rPr lang="es-ES" sz="800" dirty="0">
                <a:latin typeface="Arial" panose="020B0604020202020204" pitchFamily="34" charset="0"/>
                <a:cs typeface="Arial" panose="020B0604020202020204" pitchFamily="34" charset="0"/>
              </a:rPr>
              <a:t> y transformación digital, destacando casos de éxito impulsados por la Alcaldía de Cali y la Cámara de Comercio, que ha formado a más de 1.000 empresarios en habilidades de IA, logrando mejoras de productividad en el 96 % de ellos.</a:t>
            </a:r>
          </a:p>
          <a:p>
            <a:pPr algn="just"/>
            <a:r>
              <a:rPr lang="es-ES" sz="800" dirty="0">
                <a:latin typeface="Arial" panose="020B0604020202020204" pitchFamily="34" charset="0"/>
                <a:cs typeface="Arial" panose="020B0604020202020204" pitchFamily="34" charset="0"/>
              </a:rPr>
              <a:t>Las autoridades locales reafirmaron el compromiso con la innovación abierta, la formación de talento, el impulso a emprendimientos tecnológicos y la sostenibilidad digital. Cali se proyecta como un </a:t>
            </a:r>
            <a:r>
              <a:rPr lang="es-ES" sz="800" b="1" dirty="0" err="1">
                <a:latin typeface="Arial" panose="020B0604020202020204" pitchFamily="34" charset="0"/>
                <a:cs typeface="Arial" panose="020B0604020202020204" pitchFamily="34" charset="0"/>
              </a:rPr>
              <a:t>Hub</a:t>
            </a:r>
            <a:r>
              <a:rPr lang="es-ES" sz="800" b="1" dirty="0">
                <a:latin typeface="Arial" panose="020B0604020202020204" pitchFamily="34" charset="0"/>
                <a:cs typeface="Arial" panose="020B0604020202020204" pitchFamily="34" charset="0"/>
              </a:rPr>
              <a:t> Latinoamericano de Tecnología</a:t>
            </a:r>
            <a:r>
              <a:rPr lang="es-ES" sz="800" dirty="0">
                <a:latin typeface="Arial" panose="020B0604020202020204" pitchFamily="34" charset="0"/>
                <a:cs typeface="Arial" panose="020B0604020202020204" pitchFamily="34" charset="0"/>
              </a:rPr>
              <a:t>, con desarrollos en </a:t>
            </a:r>
            <a:r>
              <a:rPr lang="es-ES" sz="800" i="1" dirty="0" err="1">
                <a:latin typeface="Arial" panose="020B0604020202020204" pitchFamily="34" charset="0"/>
                <a:cs typeface="Arial" panose="020B0604020202020204" pitchFamily="34" charset="0"/>
              </a:rPr>
              <a:t>energytech</a:t>
            </a:r>
            <a:r>
              <a:rPr lang="es-ES" sz="800" dirty="0">
                <a:latin typeface="Arial" panose="020B0604020202020204" pitchFamily="34" charset="0"/>
                <a:cs typeface="Arial" panose="020B0604020202020204" pitchFamily="34" charset="0"/>
              </a:rPr>
              <a:t>, </a:t>
            </a:r>
            <a:r>
              <a:rPr lang="es-ES" sz="800" i="1" dirty="0" err="1">
                <a:latin typeface="Arial" panose="020B0604020202020204" pitchFamily="34" charset="0"/>
                <a:cs typeface="Arial" panose="020B0604020202020204" pitchFamily="34" charset="0"/>
              </a:rPr>
              <a:t>healthtech</a:t>
            </a:r>
            <a:r>
              <a:rPr lang="es-ES" sz="800" dirty="0">
                <a:latin typeface="Arial" panose="020B0604020202020204" pitchFamily="34" charset="0"/>
                <a:cs typeface="Arial" panose="020B0604020202020204" pitchFamily="34" charset="0"/>
              </a:rPr>
              <a:t> y </a:t>
            </a:r>
            <a:r>
              <a:rPr lang="es-ES" sz="800" i="1" dirty="0" err="1">
                <a:latin typeface="Arial" panose="020B0604020202020204" pitchFamily="34" charset="0"/>
                <a:cs typeface="Arial" panose="020B0604020202020204" pitchFamily="34" charset="0"/>
              </a:rPr>
              <a:t>agrifood</a:t>
            </a:r>
            <a:r>
              <a:rPr lang="es-ES" sz="800" dirty="0">
                <a:latin typeface="Arial" panose="020B0604020202020204" pitchFamily="34" charset="0"/>
                <a:cs typeface="Arial" panose="020B0604020202020204" pitchFamily="34" charset="0"/>
              </a:rPr>
              <a:t>, impulsando soluciones creadas con talento caleño. La ciudad demuestra que la innovación tecnológica no solo es una estrategia de competitividad, sino una herramienta para transformar positivamente la sociedad.</a:t>
            </a:r>
          </a:p>
        </p:txBody>
      </p:sp>
      <p:sp>
        <p:nvSpPr>
          <p:cNvPr id="31" name="object 10"/>
          <p:cNvSpPr txBox="1"/>
          <p:nvPr/>
        </p:nvSpPr>
        <p:spPr>
          <a:xfrm>
            <a:off x="5675261" y="1617382"/>
            <a:ext cx="1881239" cy="197490"/>
          </a:xfrm>
          <a:prstGeom prst="rect">
            <a:avLst/>
          </a:prstGeom>
        </p:spPr>
        <p:txBody>
          <a:bodyPr vert="horz" wrap="square" lIns="0" tIns="12700" rIns="0" bIns="0" rtlCol="0">
            <a:spAutoFit/>
          </a:bodyPr>
          <a:lstStyle/>
          <a:p>
            <a:pPr marL="12700">
              <a:lnSpc>
                <a:spcPct val="100000"/>
              </a:lnSpc>
              <a:spcBef>
                <a:spcPts val="100"/>
              </a:spcBef>
            </a:pPr>
            <a:r>
              <a:rPr lang="es-ES" sz="1200" b="1" spc="5" dirty="0">
                <a:solidFill>
                  <a:srgbClr val="0C254D"/>
                </a:solidFill>
                <a:latin typeface="Arial"/>
                <a:cs typeface="Arial"/>
              </a:rPr>
              <a:t>MARZO 2025</a:t>
            </a:r>
            <a:r>
              <a:rPr sz="1200" b="1" spc="5" dirty="0">
                <a:solidFill>
                  <a:srgbClr val="0C254D"/>
                </a:solidFill>
                <a:latin typeface="Arial"/>
                <a:cs typeface="Arial"/>
              </a:rPr>
              <a:t>|</a:t>
            </a:r>
            <a:r>
              <a:rPr sz="1200" b="1" spc="35" dirty="0">
                <a:solidFill>
                  <a:srgbClr val="0C254D"/>
                </a:solidFill>
                <a:latin typeface="Arial"/>
                <a:cs typeface="Arial"/>
              </a:rPr>
              <a:t> </a:t>
            </a:r>
            <a:r>
              <a:rPr sz="1200" b="1" spc="90" dirty="0">
                <a:solidFill>
                  <a:srgbClr val="0C254D"/>
                </a:solidFill>
                <a:latin typeface="Arial"/>
                <a:cs typeface="Arial"/>
              </a:rPr>
              <a:t>N</a:t>
            </a:r>
            <a:r>
              <a:rPr lang="es-ES" sz="1200" b="1" spc="90" dirty="0">
                <a:solidFill>
                  <a:srgbClr val="0C254D"/>
                </a:solidFill>
                <a:latin typeface="Arial"/>
                <a:cs typeface="Arial"/>
              </a:rPr>
              <a:t>o</a:t>
            </a:r>
            <a:r>
              <a:rPr sz="1200" b="1" spc="90" dirty="0">
                <a:solidFill>
                  <a:srgbClr val="0C254D"/>
                </a:solidFill>
                <a:latin typeface="Arial"/>
                <a:cs typeface="Arial"/>
              </a:rPr>
              <a:t>.</a:t>
            </a:r>
            <a:r>
              <a:rPr lang="es-CO" sz="1200" b="1" spc="90" dirty="0">
                <a:solidFill>
                  <a:srgbClr val="0C254D"/>
                </a:solidFill>
                <a:latin typeface="Arial"/>
                <a:cs typeface="Arial"/>
              </a:rPr>
              <a:t>3</a:t>
            </a:r>
            <a:endParaRPr sz="1200" dirty="0">
              <a:latin typeface="Arial"/>
              <a:cs typeface="Arial"/>
            </a:endParaRPr>
          </a:p>
        </p:txBody>
      </p:sp>
      <p:sp>
        <p:nvSpPr>
          <p:cNvPr id="8" name="Rectángulo 7"/>
          <p:cNvSpPr/>
          <p:nvPr/>
        </p:nvSpPr>
        <p:spPr>
          <a:xfrm>
            <a:off x="151750" y="1969377"/>
            <a:ext cx="4806508" cy="707886"/>
          </a:xfrm>
          <a:prstGeom prst="rect">
            <a:avLst/>
          </a:prstGeom>
        </p:spPr>
        <p:txBody>
          <a:bodyPr wrap="square">
            <a:spAutoFit/>
          </a:bodyPr>
          <a:lstStyle/>
          <a:p>
            <a:pPr algn="ctr"/>
            <a:r>
              <a:rPr lang="es-ES" sz="2000" b="1" dirty="0"/>
              <a:t>Colombia en el podio de inversión en inteligencia artificial en América Latina</a:t>
            </a:r>
            <a:endParaRPr lang="es-ES" sz="2000" dirty="0"/>
          </a:p>
        </p:txBody>
      </p:sp>
      <p:sp>
        <p:nvSpPr>
          <p:cNvPr id="5" name="Rectángulo 4"/>
          <p:cNvSpPr/>
          <p:nvPr/>
        </p:nvSpPr>
        <p:spPr>
          <a:xfrm>
            <a:off x="3549650" y="5751288"/>
            <a:ext cx="2025650" cy="646331"/>
          </a:xfrm>
          <a:prstGeom prst="rect">
            <a:avLst/>
          </a:prstGeom>
        </p:spPr>
        <p:txBody>
          <a:bodyPr wrap="square">
            <a:spAutoFit/>
          </a:bodyPr>
          <a:lstStyle/>
          <a:p>
            <a:r>
              <a:rPr lang="es-ES" sz="600" dirty="0"/>
              <a:t>fuente;: Neira, S. (2025, abril 8). </a:t>
            </a:r>
            <a:r>
              <a:rPr lang="es-ES" sz="600" i="1" dirty="0"/>
              <a:t>Colombia entra al podio de la inversión en inteligencia artificial en América Latina: México y Brasil lideran el ranking</a:t>
            </a:r>
            <a:r>
              <a:rPr lang="es-ES" sz="600" dirty="0"/>
              <a:t>. </a:t>
            </a:r>
            <a:r>
              <a:rPr lang="es-ES" sz="600" dirty="0" err="1"/>
              <a:t>Infobae</a:t>
            </a:r>
            <a:r>
              <a:rPr lang="es-ES" sz="600" dirty="0"/>
              <a:t>. </a:t>
            </a:r>
            <a:r>
              <a:rPr lang="es-ES" sz="600" dirty="0">
                <a:hlinkClick r:id="rId4"/>
              </a:rPr>
              <a:t>https://www.infobae.com/tecno/2025/04/08/colombia-entra-al-podio-de-la-inversion-en-inteligencia-artificial-en-america-latina-mexico-y-brasil-lideran-el-ranking/</a:t>
            </a:r>
            <a:endParaRPr lang="es-ES" sz="600" dirty="0"/>
          </a:p>
        </p:txBody>
      </p:sp>
      <p:pic>
        <p:nvPicPr>
          <p:cNvPr id="9" name="Imagen 8"/>
          <p:cNvPicPr>
            <a:picLocks noChangeAspect="1"/>
          </p:cNvPicPr>
          <p:nvPr/>
        </p:nvPicPr>
        <p:blipFill>
          <a:blip r:embed="rId5"/>
          <a:stretch>
            <a:fillRect/>
          </a:stretch>
        </p:blipFill>
        <p:spPr>
          <a:xfrm>
            <a:off x="565150" y="2813445"/>
            <a:ext cx="2494682" cy="3742022"/>
          </a:xfrm>
          <a:prstGeom prst="rect">
            <a:avLst/>
          </a:prstGeom>
        </p:spPr>
      </p:pic>
      <p:sp>
        <p:nvSpPr>
          <p:cNvPr id="10" name="Rectángulo 9"/>
          <p:cNvSpPr/>
          <p:nvPr/>
        </p:nvSpPr>
        <p:spPr>
          <a:xfrm>
            <a:off x="44450" y="8945685"/>
            <a:ext cx="2122017" cy="646331"/>
          </a:xfrm>
          <a:prstGeom prst="rect">
            <a:avLst/>
          </a:prstGeom>
        </p:spPr>
        <p:txBody>
          <a:bodyPr wrap="square">
            <a:spAutoFit/>
          </a:bodyPr>
          <a:lstStyle/>
          <a:p>
            <a:r>
              <a:rPr lang="es-ES" sz="600" dirty="0"/>
              <a:t>Fuente: Alcaldía de Santiago de Cali. (2025, abril 8). Cali, líder en innovación e implementación de la inteligencia artificial en Colombia. </a:t>
            </a:r>
            <a:r>
              <a:rPr lang="es-ES" sz="600" dirty="0">
                <a:hlinkClick r:id="rId6"/>
              </a:rPr>
              <a:t>https://www.cali.gov.co/boletines/publicaciones/186293/cali-lider-en-innovacion-e-implementacion-de-la-inteligencia-artificial-en-colombia/</a:t>
            </a:r>
            <a:endParaRPr lang="es-ES" sz="600" dirty="0"/>
          </a:p>
        </p:txBody>
      </p:sp>
      <p:pic>
        <p:nvPicPr>
          <p:cNvPr id="24" name="Imagen 23"/>
          <p:cNvPicPr>
            <a:picLocks noChangeAspect="1"/>
          </p:cNvPicPr>
          <p:nvPr/>
        </p:nvPicPr>
        <p:blipFill>
          <a:blip r:embed="rId7"/>
          <a:stretch>
            <a:fillRect/>
          </a:stretch>
        </p:blipFill>
        <p:spPr>
          <a:xfrm>
            <a:off x="127442" y="7531475"/>
            <a:ext cx="2297542" cy="1373717"/>
          </a:xfrm>
          <a:prstGeom prst="rect">
            <a:avLst/>
          </a:prstGeom>
        </p:spPr>
      </p:pic>
    </p:spTree>
    <p:extLst>
      <p:ext uri="{BB962C8B-B14F-4D97-AF65-F5344CB8AC3E}">
        <p14:creationId xmlns:p14="http://schemas.microsoft.com/office/powerpoint/2010/main" val="24340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0"/>
            <a:ext cx="7562850" cy="1992396"/>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3184996" y="10397543"/>
            <a:ext cx="4378325" cy="191770"/>
          </a:xfrm>
          <a:custGeom>
            <a:avLst/>
            <a:gdLst/>
            <a:ahLst/>
            <a:cxnLst/>
            <a:rect l="l" t="t" r="r" b="b"/>
            <a:pathLst>
              <a:path w="4378325" h="191770">
                <a:moveTo>
                  <a:pt x="0" y="191358"/>
                </a:moveTo>
                <a:lnTo>
                  <a:pt x="4377853" y="191358"/>
                </a:lnTo>
                <a:lnTo>
                  <a:pt x="4377853" y="0"/>
                </a:lnTo>
                <a:lnTo>
                  <a:pt x="0" y="0"/>
                </a:lnTo>
                <a:lnTo>
                  <a:pt x="0" y="191358"/>
                </a:lnTo>
                <a:close/>
              </a:path>
            </a:pathLst>
          </a:custGeom>
          <a:solidFill>
            <a:srgbClr val="174082"/>
          </a:solidFill>
        </p:spPr>
        <p:txBody>
          <a:bodyPr wrap="square" lIns="0" tIns="0" rIns="0" bIns="0" rtlCol="0"/>
          <a:lstStyle/>
          <a:p>
            <a:endParaRPr/>
          </a:p>
        </p:txBody>
      </p:sp>
      <p:sp>
        <p:nvSpPr>
          <p:cNvPr id="17" name="object 17"/>
          <p:cNvSpPr/>
          <p:nvPr/>
        </p:nvSpPr>
        <p:spPr>
          <a:xfrm>
            <a:off x="2620804" y="10588902"/>
            <a:ext cx="4942205" cy="107950"/>
          </a:xfrm>
          <a:custGeom>
            <a:avLst/>
            <a:gdLst/>
            <a:ahLst/>
            <a:cxnLst/>
            <a:rect l="l" t="t" r="r" b="b"/>
            <a:pathLst>
              <a:path w="4942205" h="107950">
                <a:moveTo>
                  <a:pt x="0" y="0"/>
                </a:moveTo>
                <a:lnTo>
                  <a:pt x="0" y="107671"/>
                </a:lnTo>
                <a:lnTo>
                  <a:pt x="4942046" y="107671"/>
                </a:lnTo>
                <a:lnTo>
                  <a:pt x="4942046" y="0"/>
                </a:lnTo>
                <a:lnTo>
                  <a:pt x="0" y="0"/>
                </a:lnTo>
                <a:close/>
              </a:path>
            </a:pathLst>
          </a:custGeom>
          <a:solidFill>
            <a:srgbClr val="008037"/>
          </a:solidFill>
        </p:spPr>
        <p:txBody>
          <a:bodyPr wrap="square" lIns="0" tIns="0" rIns="0" bIns="0" rtlCol="0"/>
          <a:lstStyle/>
          <a:p>
            <a:endParaRPr/>
          </a:p>
        </p:txBody>
      </p:sp>
      <p:sp>
        <p:nvSpPr>
          <p:cNvPr id="18" name="object 18"/>
          <p:cNvSpPr txBox="1">
            <a:spLocks noGrp="1"/>
          </p:cNvSpPr>
          <p:nvPr>
            <p:ph type="ftr" sz="quarter" idx="5"/>
          </p:nvPr>
        </p:nvSpPr>
        <p:spPr>
          <a:xfrm>
            <a:off x="114742" y="10092109"/>
            <a:ext cx="2418715" cy="283209"/>
          </a:xfrm>
          <a:prstGeom prst="rect">
            <a:avLst/>
          </a:prstGeom>
        </p:spPr>
        <p:txBody>
          <a:bodyPr vert="horz" wrap="square" lIns="0" tIns="13335" rIns="0" bIns="0" rtlCol="0">
            <a:spAutoFit/>
          </a:bodyPr>
          <a:lstStyle/>
          <a:p>
            <a:pPr marL="12700">
              <a:lnSpc>
                <a:spcPts val="655"/>
              </a:lnSpc>
              <a:spcBef>
                <a:spcPts val="105"/>
              </a:spcBef>
            </a:pPr>
            <a:r>
              <a:rPr dirty="0"/>
              <a:t>CORPORACIÓN</a:t>
            </a:r>
            <a:r>
              <a:rPr spc="-55" dirty="0"/>
              <a:t> </a:t>
            </a:r>
            <a:r>
              <a:rPr dirty="0"/>
              <a:t>UNIVERSITARIA</a:t>
            </a:r>
            <a:r>
              <a:rPr spc="-50" dirty="0"/>
              <a:t> </a:t>
            </a:r>
            <a:r>
              <a:rPr spc="5" dirty="0"/>
              <a:t>CENTRO</a:t>
            </a:r>
            <a:r>
              <a:rPr spc="-55" dirty="0"/>
              <a:t> </a:t>
            </a:r>
            <a:r>
              <a:rPr spc="-15" dirty="0"/>
              <a:t>SUPERIOR,</a:t>
            </a:r>
            <a:r>
              <a:rPr spc="-50" dirty="0"/>
              <a:t> </a:t>
            </a:r>
            <a:r>
              <a:rPr dirty="0"/>
              <a:t>UNICUCES</a:t>
            </a:r>
          </a:p>
          <a:p>
            <a:pPr marL="12700" marR="1089025">
              <a:lnSpc>
                <a:spcPts val="640"/>
              </a:lnSpc>
              <a:spcBef>
                <a:spcPts val="75"/>
              </a:spcBef>
            </a:pPr>
            <a:r>
              <a:rPr sz="650" b="0" spc="-20" dirty="0">
                <a:latin typeface="Microsoft Sans Serif"/>
                <a:cs typeface="Microsoft Sans Serif"/>
              </a:rPr>
              <a:t>Calle</a:t>
            </a:r>
            <a:r>
              <a:rPr sz="650" b="0" spc="-45" dirty="0">
                <a:latin typeface="Microsoft Sans Serif"/>
                <a:cs typeface="Microsoft Sans Serif"/>
              </a:rPr>
              <a:t> </a:t>
            </a:r>
            <a:r>
              <a:rPr sz="650" b="0" spc="-5" dirty="0">
                <a:latin typeface="Microsoft Sans Serif"/>
                <a:cs typeface="Microsoft Sans Serif"/>
              </a:rPr>
              <a:t>14</a:t>
            </a:r>
            <a:r>
              <a:rPr sz="650" b="0" spc="-45" dirty="0">
                <a:latin typeface="Microsoft Sans Serif"/>
                <a:cs typeface="Microsoft Sans Serif"/>
              </a:rPr>
              <a:t> </a:t>
            </a:r>
            <a:r>
              <a:rPr sz="650" b="0" spc="-10" dirty="0">
                <a:latin typeface="Microsoft Sans Serif"/>
                <a:cs typeface="Microsoft Sans Serif"/>
              </a:rPr>
              <a:t>Norte</a:t>
            </a:r>
            <a:r>
              <a:rPr sz="650" b="0" spc="-40" dirty="0">
                <a:latin typeface="Microsoft Sans Serif"/>
                <a:cs typeface="Microsoft Sans Serif"/>
              </a:rPr>
              <a:t> </a:t>
            </a:r>
            <a:r>
              <a:rPr sz="650" b="0" spc="-5" dirty="0">
                <a:latin typeface="Microsoft Sans Serif"/>
                <a:cs typeface="Microsoft Sans Serif"/>
              </a:rPr>
              <a:t>8N</a:t>
            </a:r>
            <a:r>
              <a:rPr b="0" spc="-5" dirty="0">
                <a:latin typeface="Arial Narrow"/>
                <a:cs typeface="Arial Narrow"/>
              </a:rPr>
              <a:t>-</a:t>
            </a:r>
            <a:r>
              <a:rPr sz="650" b="0" spc="-5" dirty="0">
                <a:latin typeface="Microsoft Sans Serif"/>
                <a:cs typeface="Microsoft Sans Serif"/>
              </a:rPr>
              <a:t>35</a:t>
            </a:r>
            <a:r>
              <a:rPr sz="650" b="0" spc="-45" dirty="0">
                <a:latin typeface="Microsoft Sans Serif"/>
                <a:cs typeface="Microsoft Sans Serif"/>
              </a:rPr>
              <a:t> ,</a:t>
            </a:r>
            <a:r>
              <a:rPr sz="650" b="0" spc="-40" dirty="0">
                <a:latin typeface="Microsoft Sans Serif"/>
                <a:cs typeface="Microsoft Sans Serif"/>
              </a:rPr>
              <a:t> </a:t>
            </a:r>
            <a:r>
              <a:rPr sz="650" b="0" spc="-25" dirty="0">
                <a:latin typeface="Microsoft Sans Serif"/>
                <a:cs typeface="Microsoft Sans Serif"/>
              </a:rPr>
              <a:t>Cali,</a:t>
            </a:r>
            <a:r>
              <a:rPr sz="650" b="0" spc="-45" dirty="0">
                <a:latin typeface="Microsoft Sans Serif"/>
                <a:cs typeface="Microsoft Sans Serif"/>
              </a:rPr>
              <a:t> </a:t>
            </a:r>
            <a:r>
              <a:rPr sz="650" b="0" spc="-10" dirty="0">
                <a:latin typeface="Microsoft Sans Serif"/>
                <a:cs typeface="Microsoft Sans Serif"/>
              </a:rPr>
              <a:t>Colombia  </a:t>
            </a:r>
            <a:r>
              <a:rPr sz="650" b="0" spc="-55" dirty="0">
                <a:latin typeface="Microsoft Sans Serif"/>
                <a:cs typeface="Microsoft Sans Serif"/>
              </a:rPr>
              <a:t>PBX: </a:t>
            </a:r>
            <a:r>
              <a:rPr b="0" spc="10" dirty="0">
                <a:latin typeface="Arial Narrow"/>
                <a:cs typeface="Arial Narrow"/>
              </a:rPr>
              <a:t>(</a:t>
            </a:r>
            <a:r>
              <a:rPr sz="650" b="0" spc="10" dirty="0">
                <a:latin typeface="Microsoft Sans Serif"/>
                <a:cs typeface="Microsoft Sans Serif"/>
              </a:rPr>
              <a:t>57</a:t>
            </a:r>
            <a:r>
              <a:rPr b="0" spc="10" dirty="0">
                <a:latin typeface="Arial Narrow"/>
                <a:cs typeface="Arial Narrow"/>
              </a:rPr>
              <a:t>) </a:t>
            </a:r>
            <a:r>
              <a:rPr b="0" spc="20" dirty="0">
                <a:latin typeface="Arial Narrow"/>
                <a:cs typeface="Arial Narrow"/>
              </a:rPr>
              <a:t>(</a:t>
            </a:r>
            <a:r>
              <a:rPr sz="650" b="0" spc="20" dirty="0">
                <a:latin typeface="Microsoft Sans Serif"/>
                <a:cs typeface="Microsoft Sans Serif"/>
              </a:rPr>
              <a:t>2</a:t>
            </a:r>
            <a:r>
              <a:rPr b="0" spc="20" dirty="0">
                <a:latin typeface="Arial Narrow"/>
                <a:cs typeface="Arial Narrow"/>
              </a:rPr>
              <a:t>) </a:t>
            </a:r>
            <a:r>
              <a:rPr sz="650" b="0" spc="-5" dirty="0">
                <a:latin typeface="Microsoft Sans Serif"/>
                <a:cs typeface="Microsoft Sans Serif"/>
              </a:rPr>
              <a:t>660</a:t>
            </a:r>
            <a:r>
              <a:rPr sz="650" b="0" spc="-70" dirty="0">
                <a:latin typeface="Microsoft Sans Serif"/>
                <a:cs typeface="Microsoft Sans Serif"/>
              </a:rPr>
              <a:t> </a:t>
            </a:r>
            <a:r>
              <a:rPr sz="650" b="0" spc="-5" dirty="0">
                <a:latin typeface="Microsoft Sans Serif"/>
                <a:cs typeface="Microsoft Sans Serif"/>
              </a:rPr>
              <a:t>1011</a:t>
            </a:r>
            <a:endParaRPr sz="650">
              <a:latin typeface="Microsoft Sans Serif"/>
              <a:cs typeface="Microsoft Sans Serif"/>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245"/>
              </a:lnSpc>
            </a:pPr>
            <a:r>
              <a:rPr spc="80" dirty="0"/>
              <a:t>Boletín Comunica </a:t>
            </a:r>
            <a:r>
              <a:rPr spc="-60" dirty="0"/>
              <a:t>RSE </a:t>
            </a:r>
            <a:r>
              <a:rPr sz="1100" spc="40" dirty="0">
                <a:latin typeface="Arial Narrow"/>
                <a:cs typeface="Arial Narrow"/>
              </a:rPr>
              <a:t>| </a:t>
            </a:r>
            <a:r>
              <a:rPr spc="85" dirty="0"/>
              <a:t>página</a:t>
            </a:r>
            <a:r>
              <a:rPr spc="35" dirty="0"/>
              <a:t> </a:t>
            </a:r>
            <a:fld id="{81D60167-4931-47E6-BA6A-407CBD079E47}" type="slidenum">
              <a:rPr dirty="0"/>
              <a:t>4</a:t>
            </a:fld>
            <a:endParaRPr sz="1100">
              <a:latin typeface="Arial Narrow"/>
              <a:cs typeface="Arial Narrow"/>
            </a:endParaRPr>
          </a:p>
        </p:txBody>
      </p:sp>
      <p:sp>
        <p:nvSpPr>
          <p:cNvPr id="25" name="Rectangle 10"/>
          <p:cNvSpPr>
            <a:spLocks noChangeArrowheads="1"/>
          </p:cNvSpPr>
          <p:nvPr/>
        </p:nvSpPr>
        <p:spPr bwMode="auto">
          <a:xfrm>
            <a:off x="0" y="-1"/>
            <a:ext cx="6654517" cy="5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27" name="Rectangle 13"/>
          <p:cNvSpPr>
            <a:spLocks noChangeArrowheads="1"/>
          </p:cNvSpPr>
          <p:nvPr/>
        </p:nvSpPr>
        <p:spPr bwMode="auto">
          <a:xfrm>
            <a:off x="0" y="0"/>
            <a:ext cx="755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7" name="object 13"/>
          <p:cNvSpPr txBox="1"/>
          <p:nvPr/>
        </p:nvSpPr>
        <p:spPr>
          <a:xfrm>
            <a:off x="73744" y="8935163"/>
            <a:ext cx="7374427" cy="987450"/>
          </a:xfrm>
          <a:prstGeom prst="rect">
            <a:avLst/>
          </a:prstGeom>
          <a:solidFill>
            <a:srgbClr val="0C254D"/>
          </a:solidFill>
        </p:spPr>
        <p:txBody>
          <a:bodyPr vert="horz" wrap="square" lIns="0" tIns="2540" rIns="0" bIns="0" rtlCol="0">
            <a:spAutoFit/>
          </a:bodyPr>
          <a:lstStyle/>
          <a:p>
            <a:pPr>
              <a:lnSpc>
                <a:spcPct val="100000"/>
              </a:lnSpc>
              <a:spcBef>
                <a:spcPts val="20"/>
              </a:spcBef>
            </a:pPr>
            <a:endParaRPr sz="900" dirty="0">
              <a:latin typeface="Times New Roman"/>
              <a:cs typeface="Times New Roman"/>
            </a:endParaRPr>
          </a:p>
          <a:p>
            <a:pPr marR="357505" algn="ctr">
              <a:lnSpc>
                <a:spcPts val="2185"/>
              </a:lnSpc>
              <a:spcBef>
                <a:spcPts val="5"/>
              </a:spcBef>
            </a:pPr>
            <a:r>
              <a:rPr lang="es-ES" sz="1400" i="1" spc="175" dirty="0">
                <a:solidFill>
                  <a:srgbClr val="FFFFFF"/>
                </a:solidFill>
                <a:latin typeface="Arial"/>
                <a:cs typeface="Arial"/>
              </a:rPr>
              <a:t>R E C U E R D A </a:t>
            </a:r>
          </a:p>
          <a:p>
            <a:pPr marR="357505" algn="ctr">
              <a:lnSpc>
                <a:spcPts val="2185"/>
              </a:lnSpc>
              <a:spcBef>
                <a:spcPts val="5"/>
              </a:spcBef>
            </a:pPr>
            <a:r>
              <a:rPr lang="es-ES" sz="1400" i="1" spc="175" dirty="0">
                <a:solidFill>
                  <a:srgbClr val="FFFFFF"/>
                </a:solidFill>
                <a:latin typeface="Arial"/>
                <a:cs typeface="Arial"/>
              </a:rPr>
              <a:t>VISITAR NUESTRAS REDES SOCIALES Y </a:t>
            </a:r>
          </a:p>
          <a:p>
            <a:pPr marR="357505" algn="ctr">
              <a:lnSpc>
                <a:spcPts val="2185"/>
              </a:lnSpc>
              <a:spcBef>
                <a:spcPts val="5"/>
              </a:spcBef>
            </a:pPr>
            <a:r>
              <a:rPr lang="es-ES" sz="1400" i="1" spc="175" dirty="0">
                <a:solidFill>
                  <a:srgbClr val="FFFFFF"/>
                </a:solidFill>
                <a:latin typeface="Arial"/>
                <a:cs typeface="Arial"/>
              </a:rPr>
              <a:t>estar en permanente actualización.</a:t>
            </a:r>
            <a:endParaRPr sz="1400" dirty="0">
              <a:latin typeface="Lucida Sans"/>
              <a:cs typeface="Lucida Sans"/>
            </a:endParaRPr>
          </a:p>
        </p:txBody>
      </p:sp>
      <p:pic>
        <p:nvPicPr>
          <p:cNvPr id="39" name="Imagen 38" descr="UNICUCES"/>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73050" y="7321629"/>
            <a:ext cx="1201420" cy="1424305"/>
          </a:xfrm>
          <a:prstGeom prst="rect">
            <a:avLst/>
          </a:prstGeom>
          <a:noFill/>
          <a:ln>
            <a:noFill/>
          </a:ln>
        </p:spPr>
      </p:pic>
      <p:sp>
        <p:nvSpPr>
          <p:cNvPr id="2048" name="Rectángulo 2047"/>
          <p:cNvSpPr/>
          <p:nvPr/>
        </p:nvSpPr>
        <p:spPr>
          <a:xfrm>
            <a:off x="1090088" y="9910820"/>
            <a:ext cx="5341738" cy="273473"/>
          </a:xfrm>
          <a:prstGeom prst="rect">
            <a:avLst/>
          </a:prstGeom>
        </p:spPr>
        <p:txBody>
          <a:bodyPr wrap="square">
            <a:spAutoFit/>
          </a:bodyPr>
          <a:lstStyle/>
          <a:p>
            <a:pPr algn="ctr">
              <a:lnSpc>
                <a:spcPct val="107000"/>
              </a:lnSpc>
              <a:spcAft>
                <a:spcPts val="800"/>
              </a:spcAft>
            </a:pPr>
            <a:r>
              <a:rPr lang="es-ES" sz="1100" b="1" u="sng" dirty="0">
                <a:solidFill>
                  <a:srgbClr val="0563C1"/>
                </a:solidFill>
                <a:latin typeface="Arial" panose="020B0604020202020204" pitchFamily="34" charset="0"/>
                <a:ea typeface="Calibri" panose="020F0502020204030204" pitchFamily="34" charset="0"/>
                <a:cs typeface="Times New Roman" panose="02020603050405020304" pitchFamily="18" charset="0"/>
              </a:rPr>
              <a:t>https://unicuces.edu.co/principal/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object 10"/>
          <p:cNvSpPr txBox="1"/>
          <p:nvPr/>
        </p:nvSpPr>
        <p:spPr>
          <a:xfrm>
            <a:off x="5732947" y="1627301"/>
            <a:ext cx="1881239" cy="197490"/>
          </a:xfrm>
          <a:prstGeom prst="rect">
            <a:avLst/>
          </a:prstGeom>
        </p:spPr>
        <p:txBody>
          <a:bodyPr vert="horz" wrap="square" lIns="0" tIns="12700" rIns="0" bIns="0" rtlCol="0">
            <a:spAutoFit/>
          </a:bodyPr>
          <a:lstStyle/>
          <a:p>
            <a:pPr marL="12700">
              <a:lnSpc>
                <a:spcPct val="100000"/>
              </a:lnSpc>
              <a:spcBef>
                <a:spcPts val="100"/>
              </a:spcBef>
            </a:pPr>
            <a:r>
              <a:rPr lang="es-ES" sz="1200" b="1" spc="5" dirty="0">
                <a:solidFill>
                  <a:srgbClr val="0C254D"/>
                </a:solidFill>
                <a:latin typeface="Arial"/>
                <a:cs typeface="Arial"/>
              </a:rPr>
              <a:t>MARZO 2025</a:t>
            </a:r>
            <a:r>
              <a:rPr sz="1200" b="1" spc="5" dirty="0">
                <a:solidFill>
                  <a:srgbClr val="0C254D"/>
                </a:solidFill>
                <a:latin typeface="Arial"/>
                <a:cs typeface="Arial"/>
              </a:rPr>
              <a:t>|</a:t>
            </a:r>
            <a:r>
              <a:rPr sz="1200" b="1" spc="35" dirty="0">
                <a:solidFill>
                  <a:srgbClr val="0C254D"/>
                </a:solidFill>
                <a:latin typeface="Arial"/>
                <a:cs typeface="Arial"/>
              </a:rPr>
              <a:t> </a:t>
            </a:r>
            <a:r>
              <a:rPr sz="1200" b="1" spc="90" dirty="0">
                <a:solidFill>
                  <a:srgbClr val="0C254D"/>
                </a:solidFill>
                <a:latin typeface="Arial"/>
                <a:cs typeface="Arial"/>
              </a:rPr>
              <a:t>N</a:t>
            </a:r>
            <a:r>
              <a:rPr lang="es-ES" sz="1200" b="1" spc="90" dirty="0">
                <a:solidFill>
                  <a:srgbClr val="0C254D"/>
                </a:solidFill>
                <a:latin typeface="Arial"/>
                <a:cs typeface="Arial"/>
              </a:rPr>
              <a:t>o</a:t>
            </a:r>
            <a:r>
              <a:rPr sz="1200" b="1" spc="90" dirty="0">
                <a:solidFill>
                  <a:srgbClr val="0C254D"/>
                </a:solidFill>
                <a:latin typeface="Arial"/>
                <a:cs typeface="Arial"/>
              </a:rPr>
              <a:t>.</a:t>
            </a:r>
            <a:r>
              <a:rPr lang="es-CO" sz="1200" b="1" spc="90" dirty="0">
                <a:solidFill>
                  <a:srgbClr val="0C254D"/>
                </a:solidFill>
                <a:latin typeface="Arial"/>
                <a:cs typeface="Arial"/>
              </a:rPr>
              <a:t>3</a:t>
            </a:r>
            <a:endParaRPr sz="1200" dirty="0">
              <a:latin typeface="Arial"/>
              <a:cs typeface="Arial"/>
            </a:endParaRPr>
          </a:p>
        </p:txBody>
      </p:sp>
      <p:sp>
        <p:nvSpPr>
          <p:cNvPr id="9" name="Rectángulo 8"/>
          <p:cNvSpPr/>
          <p:nvPr/>
        </p:nvSpPr>
        <p:spPr>
          <a:xfrm>
            <a:off x="2063178" y="2406410"/>
            <a:ext cx="5351422" cy="6247864"/>
          </a:xfrm>
          <a:prstGeom prst="rect">
            <a:avLst/>
          </a:prstGeom>
        </p:spPr>
        <p:txBody>
          <a:bodyPr wrap="square">
            <a:spAutoFit/>
          </a:bodyPr>
          <a:lstStyle/>
          <a:p>
            <a:pPr algn="just"/>
            <a:r>
              <a:rPr lang="es-ES" sz="800" dirty="0">
                <a:solidFill>
                  <a:srgbClr val="050505"/>
                </a:solidFill>
                <a:latin typeface="Arial" panose="020B0604020202020204" pitchFamily="34" charset="0"/>
                <a:cs typeface="Arial" panose="020B0604020202020204" pitchFamily="34" charset="0"/>
              </a:rPr>
              <a:t>La inteligencia artificial (IA) ha dejado de ser una promesa futurista para convertirse en una herramienta clave de transformación en el sector industrial. Más allá de sus aplicaciones cotidianas, la IA está revolucionando la forma en que las empresas ejecutan, controlan y gestionan sus procesos. En el contexto de la Industria 4.0, la integración de soluciones inteligentes no solo permite automatizar tareas complejas, sino que también habilita nuevos modelos de operación basados en eficiencia, predicción y adaptabilidad. A continuación, se describen siete áreas clave donde la inteligencia artificial está teniendo un impacto significativo en la ingeniería industrial:</a:t>
            </a:r>
          </a:p>
          <a:p>
            <a:pPr algn="just"/>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Fabricación dinámica: La incorporación de robots industriales y colaborativos (</a:t>
            </a:r>
            <a:r>
              <a:rPr lang="es-ES" sz="800" dirty="0" err="1">
                <a:solidFill>
                  <a:srgbClr val="050505"/>
                </a:solidFill>
                <a:latin typeface="Arial" panose="020B0604020202020204" pitchFamily="34" charset="0"/>
                <a:cs typeface="Arial" panose="020B0604020202020204" pitchFamily="34" charset="0"/>
              </a:rPr>
              <a:t>cobots</a:t>
            </a:r>
            <a:r>
              <a:rPr lang="es-ES" sz="800" dirty="0">
                <a:solidFill>
                  <a:srgbClr val="050505"/>
                </a:solidFill>
                <a:latin typeface="Arial" panose="020B0604020202020204" pitchFamily="34" charset="0"/>
                <a:cs typeface="Arial" panose="020B0604020202020204" pitchFamily="34" charset="0"/>
              </a:rPr>
              <a:t>) ha permitido transformar las líneas de producción en sistemas flexibles, eficientes y autónomos. Estos robots pueden comunicarse entre sí, adaptarse a distintos ritmos de producción y ejecutar tareas repetitivas con precisión. Los </a:t>
            </a:r>
            <a:r>
              <a:rPr lang="es-ES" sz="800" dirty="0" err="1">
                <a:solidFill>
                  <a:srgbClr val="050505"/>
                </a:solidFill>
                <a:latin typeface="Arial" panose="020B0604020202020204" pitchFamily="34" charset="0"/>
                <a:cs typeface="Arial" panose="020B0604020202020204" pitchFamily="34" charset="0"/>
              </a:rPr>
              <a:t>cobots</a:t>
            </a:r>
            <a:r>
              <a:rPr lang="es-ES" sz="800" dirty="0">
                <a:solidFill>
                  <a:srgbClr val="050505"/>
                </a:solidFill>
                <a:latin typeface="Arial" panose="020B0604020202020204" pitchFamily="34" charset="0"/>
                <a:cs typeface="Arial" panose="020B0604020202020204" pitchFamily="34" charset="0"/>
              </a:rPr>
              <a:t>, por su parte, trabajan junto al personal humano de manera segura, optimizando la distribución de tareas y liberando a los trabajadores de labores tediosas.</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 Seguridad industrial. La IA permite implementar sistemas de ciberseguridad inteligente, capaces de detectar comportamientos anómalos en equipos o redes, anticipando posibles ataques o fallos. Así, la seguridad deja de ser un conjunto de medidas reactivas para convertirse en un sistema proactivo y autónomo que protege la integridad de la planta.</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Mantenimiento predictivo. Gracias al uso de sensores y algoritmos avanzados, es posible supervisar en tiempo real el estado de los equipos y prever fallos antes de que ocurran. Este mantenimiento predictivo, potenciado por la IA, reduce tiempos de inactividad, optimiza recursos y prolonga la vida útil de las máquinas.</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Control de calidad inteligente. La visión artificial combinada con IA permite inspeccionar productos con una sensibilidad microscópica y a velocidades imposibles para el ojo humano. Estas soluciones detectan defectos y pueden activar mecanismos automáticos para retirar productos no conformes, asegurando altos estándares de calidad en tiempo real.</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 Automatización de procesos </a:t>
            </a:r>
            <a:r>
              <a:rPr lang="es-ES" sz="800" dirty="0" err="1">
                <a:solidFill>
                  <a:srgbClr val="050505"/>
                </a:solidFill>
                <a:latin typeface="Arial" panose="020B0604020202020204" pitchFamily="34" charset="0"/>
                <a:cs typeface="Arial" panose="020B0604020202020204" pitchFamily="34" charset="0"/>
              </a:rPr>
              <a:t>complejosLa</a:t>
            </a:r>
            <a:r>
              <a:rPr lang="es-ES" sz="800" dirty="0">
                <a:solidFill>
                  <a:srgbClr val="050505"/>
                </a:solidFill>
                <a:latin typeface="Arial" panose="020B0604020202020204" pitchFamily="34" charset="0"/>
                <a:cs typeface="Arial" panose="020B0604020202020204" pitchFamily="34" charset="0"/>
              </a:rPr>
              <a:t> IA ha permitido que los sistemas robóticos puedan ejecutar tareas que antes eran inviables, como el reconocimiento y manipulación de objetos en desorden. Procesos como el picking, el embalaje y la logística son ahora manejados por robots adaptativos que optimizan rutas y flujos de trabajo de forma autónoma.</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Toma de decisiones basada en Big </a:t>
            </a:r>
            <a:r>
              <a:rPr lang="es-ES" sz="800" dirty="0" err="1">
                <a:solidFill>
                  <a:srgbClr val="050505"/>
                </a:solidFill>
                <a:latin typeface="Arial" panose="020B0604020202020204" pitchFamily="34" charset="0"/>
                <a:cs typeface="Arial" panose="020B0604020202020204" pitchFamily="34" charset="0"/>
              </a:rPr>
              <a:t>DataLos</a:t>
            </a:r>
            <a:r>
              <a:rPr lang="es-ES" sz="800" dirty="0">
                <a:solidFill>
                  <a:srgbClr val="050505"/>
                </a:solidFill>
                <a:latin typeface="Arial" panose="020B0604020202020204" pitchFamily="34" charset="0"/>
                <a:cs typeface="Arial" panose="020B0604020202020204" pitchFamily="34" charset="0"/>
              </a:rPr>
              <a:t> sistemas de IA, al integrarse con herramientas de Big Data, permiten analizar grandes volúmenes de información para identificar patrones, prever tendencias y apoyar la toma de decisiones estratégicas. Este enfoque analítico mejora la respuesta operativa ante cambios en el mercado o en la producción.</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marL="228600" indent="-228600" algn="just">
              <a:buAutoNum type="arabicPeriod"/>
            </a:pPr>
            <a:r>
              <a:rPr lang="es-ES" sz="800" dirty="0">
                <a:solidFill>
                  <a:srgbClr val="050505"/>
                </a:solidFill>
                <a:latin typeface="Arial" panose="020B0604020202020204" pitchFamily="34" charset="0"/>
                <a:cs typeface="Arial" panose="020B0604020202020204" pitchFamily="34" charset="0"/>
              </a:rPr>
              <a:t>Detección de oportunidades de </a:t>
            </a:r>
            <a:r>
              <a:rPr lang="es-ES" sz="800" dirty="0" err="1">
                <a:solidFill>
                  <a:srgbClr val="050505"/>
                </a:solidFill>
                <a:latin typeface="Arial" panose="020B0604020202020204" pitchFamily="34" charset="0"/>
                <a:cs typeface="Arial" panose="020B0604020202020204" pitchFamily="34" charset="0"/>
              </a:rPr>
              <a:t>negocioLa</a:t>
            </a:r>
            <a:r>
              <a:rPr lang="es-ES" sz="800" dirty="0">
                <a:solidFill>
                  <a:srgbClr val="050505"/>
                </a:solidFill>
                <a:latin typeface="Arial" panose="020B0604020202020204" pitchFamily="34" charset="0"/>
                <a:cs typeface="Arial" panose="020B0604020202020204" pitchFamily="34" charset="0"/>
              </a:rPr>
              <a:t> IA está acortando la distancia entre la planta de producción y la gestión administrativa. A través del análisis de datos de mercado, satisfacción del cliente y comportamiento de consumo, las empresas pueden ajustar sus operaciones en tiempo real y anticipar la demanda futura, logrando una alineación directa entre lo que el mercado necesita y lo que la planta produce.</a:t>
            </a:r>
          </a:p>
          <a:p>
            <a:pPr marL="228600" indent="-228600" algn="just">
              <a:buAutoNum type="arabicPeriod"/>
            </a:pPr>
            <a:endParaRPr lang="es-ES" sz="800" dirty="0">
              <a:solidFill>
                <a:srgbClr val="050505"/>
              </a:solidFill>
              <a:latin typeface="Arial" panose="020B0604020202020204" pitchFamily="34" charset="0"/>
              <a:cs typeface="Arial" panose="020B0604020202020204" pitchFamily="34" charset="0"/>
            </a:endParaRPr>
          </a:p>
          <a:p>
            <a:pPr algn="just"/>
            <a:r>
              <a:rPr lang="es-ES" sz="800" b="1" dirty="0">
                <a:solidFill>
                  <a:srgbClr val="050505"/>
                </a:solidFill>
                <a:latin typeface="Arial" panose="020B0604020202020204" pitchFamily="34" charset="0"/>
                <a:cs typeface="Arial" panose="020B0604020202020204" pitchFamily="34" charset="0"/>
              </a:rPr>
              <a:t>Proyección futura de la IA en la industria</a:t>
            </a:r>
          </a:p>
          <a:p>
            <a:pPr algn="just"/>
            <a:r>
              <a:rPr lang="es-ES" sz="800" dirty="0">
                <a:solidFill>
                  <a:srgbClr val="050505"/>
                </a:solidFill>
                <a:latin typeface="Arial" panose="020B0604020202020204" pitchFamily="34" charset="0"/>
                <a:cs typeface="Arial" panose="020B0604020202020204" pitchFamily="34" charset="0"/>
              </a:rPr>
              <a:t>Aunque la inteligencia artificial ya está transformando la industria, su verdadero potencial apenas comienza a desplegarse. El objetivo a largo plazo es construir plantas inteligentes y colaborativas, donde los sistemas autónomos interactúen fluidamente con el talento humano, compartiendo información y decisiones en tiempo </a:t>
            </a:r>
            <a:r>
              <a:rPr lang="es-ES" sz="800" dirty="0" err="1">
                <a:solidFill>
                  <a:srgbClr val="050505"/>
                </a:solidFill>
                <a:latin typeface="Arial" panose="020B0604020202020204" pitchFamily="34" charset="0"/>
                <a:cs typeface="Arial" panose="020B0604020202020204" pitchFamily="34" charset="0"/>
              </a:rPr>
              <a:t>real.En</a:t>
            </a:r>
            <a:r>
              <a:rPr lang="es-ES" sz="800" dirty="0">
                <a:solidFill>
                  <a:srgbClr val="050505"/>
                </a:solidFill>
                <a:latin typeface="Arial" panose="020B0604020202020204" pitchFamily="34" charset="0"/>
                <a:cs typeface="Arial" panose="020B0604020202020204" pitchFamily="34" charset="0"/>
              </a:rPr>
              <a:t> este contexto, dar el paso hacia la digitalización industrial no es solo una ventaja competitiva, sino una necesidad para mantenerse vigente. Las empresas que adopten tempranamente estas tecnologías estarán mejor posicionadas para liderar la industria del futuro.</a:t>
            </a:r>
            <a:endParaRPr lang="es-ES" sz="800" b="0" i="0" dirty="0">
              <a:solidFill>
                <a:srgbClr val="050505"/>
              </a:solidFill>
              <a:effectLst/>
              <a:latin typeface="Arial" panose="020B0604020202020204" pitchFamily="34" charset="0"/>
              <a:cs typeface="Arial" panose="020B0604020202020204" pitchFamily="34" charset="0"/>
            </a:endParaRPr>
          </a:p>
        </p:txBody>
      </p:sp>
      <p:sp>
        <p:nvSpPr>
          <p:cNvPr id="28" name="object 10"/>
          <p:cNvSpPr txBox="1">
            <a:spLocks/>
          </p:cNvSpPr>
          <p:nvPr/>
        </p:nvSpPr>
        <p:spPr>
          <a:xfrm>
            <a:off x="62748" y="1963003"/>
            <a:ext cx="5391902" cy="976548"/>
          </a:xfrm>
          <a:prstGeom prst="rect">
            <a:avLst/>
          </a:prstGeom>
        </p:spPr>
        <p:txBody>
          <a:bodyPr vert="horz" wrap="square" lIns="0" tIns="14604" rIns="0" bIns="0" rtlCol="0">
            <a:spAutoFit/>
          </a:bodyPr>
          <a:lstStyle>
            <a:lvl1pPr>
              <a:defRPr sz="2650" b="0" i="0">
                <a:solidFill>
                  <a:srgbClr val="444440"/>
                </a:solidFill>
                <a:latin typeface="Lucida Sans Unicode"/>
                <a:ea typeface="+mj-ea"/>
                <a:cs typeface="Lucida Sans Unicode"/>
              </a:defRPr>
            </a:lvl1pPr>
          </a:lstStyle>
          <a:p>
            <a:pPr marL="12700">
              <a:lnSpc>
                <a:spcPts val="2470"/>
              </a:lnSpc>
              <a:spcBef>
                <a:spcPts val="114"/>
              </a:spcBef>
            </a:pPr>
            <a:r>
              <a:rPr lang="es-ES" sz="1800" b="1" kern="0" spc="-75" dirty="0">
                <a:solidFill>
                  <a:srgbClr val="0C254D"/>
                </a:solidFill>
                <a:latin typeface="Arial"/>
                <a:cs typeface="Arial"/>
              </a:rPr>
              <a:t>Aplicaciones de la inteligencia artificial en la industria 4.0</a:t>
            </a:r>
            <a:br>
              <a:rPr lang="es-ES" sz="1600" b="1" kern="0" spc="-70" dirty="0">
                <a:solidFill>
                  <a:srgbClr val="8C0A0A"/>
                </a:solidFill>
                <a:latin typeface="Lucida Sans"/>
                <a:cs typeface="Lucida Sans"/>
              </a:rPr>
            </a:br>
            <a:endParaRPr lang="es-ES" sz="1800" kern="0" dirty="0">
              <a:latin typeface="Lucida Sans"/>
              <a:cs typeface="Lucida Sans"/>
            </a:endParaRPr>
          </a:p>
        </p:txBody>
      </p:sp>
      <p:pic>
        <p:nvPicPr>
          <p:cNvPr id="5" name="Imagen 4"/>
          <p:cNvPicPr>
            <a:picLocks noChangeAspect="1"/>
          </p:cNvPicPr>
          <p:nvPr/>
        </p:nvPicPr>
        <p:blipFill>
          <a:blip r:embed="rId4"/>
          <a:stretch>
            <a:fillRect/>
          </a:stretch>
        </p:blipFill>
        <p:spPr>
          <a:xfrm>
            <a:off x="131745" y="3899333"/>
            <a:ext cx="1916686" cy="2875029"/>
          </a:xfrm>
          <a:prstGeom prst="rect">
            <a:avLst/>
          </a:prstGeom>
        </p:spPr>
      </p:pic>
      <p:sp>
        <p:nvSpPr>
          <p:cNvPr id="7" name="Rectángulo 6"/>
          <p:cNvSpPr/>
          <p:nvPr/>
        </p:nvSpPr>
        <p:spPr>
          <a:xfrm>
            <a:off x="5268994" y="8495441"/>
            <a:ext cx="2193924" cy="461665"/>
          </a:xfrm>
          <a:prstGeom prst="rect">
            <a:avLst/>
          </a:prstGeom>
        </p:spPr>
        <p:txBody>
          <a:bodyPr wrap="square">
            <a:spAutoFit/>
          </a:bodyPr>
          <a:lstStyle/>
          <a:p>
            <a:r>
              <a:rPr lang="es-ES" sz="600" dirty="0"/>
              <a:t>Fuente: EDS </a:t>
            </a:r>
            <a:r>
              <a:rPr lang="es-ES" sz="600" dirty="0" err="1"/>
              <a:t>Robotics</a:t>
            </a:r>
            <a:r>
              <a:rPr lang="es-ES" sz="600" dirty="0"/>
              <a:t>. (s.f.). Aplicaciones de la inteligencia artificial en la ingeniería industrial. https://www.edsrobotics.com/blog/aplicaciones-inteligencia-artificial-en-ingenieria-industrial/</a:t>
            </a:r>
          </a:p>
        </p:txBody>
      </p:sp>
    </p:spTree>
    <p:extLst>
      <p:ext uri="{BB962C8B-B14F-4D97-AF65-F5344CB8AC3E}">
        <p14:creationId xmlns:p14="http://schemas.microsoft.com/office/powerpoint/2010/main" val="1750716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666</TotalTime>
  <Words>2757</Words>
  <Application>Microsoft Office PowerPoint</Application>
  <PresentationFormat>Personalizado</PresentationFormat>
  <Paragraphs>145</Paragraphs>
  <Slides>4</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vt:i4>
      </vt:variant>
    </vt:vector>
  </HeadingPairs>
  <TitlesOfParts>
    <vt:vector size="15" baseType="lpstr">
      <vt:lpstr>Arial</vt:lpstr>
      <vt:lpstr>Arial Narrow</vt:lpstr>
      <vt:lpstr>Calibri</vt:lpstr>
      <vt:lpstr>Cooper Black</vt:lpstr>
      <vt:lpstr>Lucida Sans</vt:lpstr>
      <vt:lpstr>Lucida Sans Unicode</vt:lpstr>
      <vt:lpstr>Microsoft Sans Serif</vt:lpstr>
      <vt:lpstr>Palatino Linotype</vt:lpstr>
      <vt:lpstr>Tahoma</vt:lpstr>
      <vt:lpstr>Times New Roman</vt:lpstr>
      <vt:lpstr>Office Theme</vt:lpstr>
      <vt:lpstr>Presentación de PowerPoint</vt:lpstr>
      <vt:lpstr>El papel de los ingenieros de sistemas en la era de  la inteligencia artificial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ComunicaRSE</dc:title>
  <dc:creator>Sebastian Salas</dc:creator>
  <cp:keywords>DAD0ScIVEhs,BADyHsYe8Ms</cp:keywords>
  <cp:lastModifiedBy>DIRINVESTIGACION</cp:lastModifiedBy>
  <cp:revision>43</cp:revision>
  <dcterms:created xsi:type="dcterms:W3CDTF">2020-03-09T23:31:22Z</dcterms:created>
  <dcterms:modified xsi:type="dcterms:W3CDTF">2025-07-08T00:53:49Z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2020-03-09T00:00:00Z</vt:filetime>
  </property>
  <property fmtid="{D5CDD505-2E9C-101B-9397-08002B2CF9AE}" pid="3" name="Creator">
    <vt:lpwstr>Canva</vt:lpwstr>
  </property>
  <property fmtid="{D5CDD505-2E9C-101B-9397-08002B2CF9AE}" pid="4" name="LastSaved">
    <vt:filetime>2020-03-09T00:00:00Z</vt:filetime>
  </property>
</Properties>
</file>