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</p:sldIdLst>
  <p:sldSz cx="7556500" cy="10699750"/>
  <p:notesSz cx="7556500" cy="106997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3" autoAdjust="0"/>
    <p:restoredTop sz="93786" autoAdjust="0"/>
  </p:normalViewPr>
  <p:slideViewPr>
    <p:cSldViewPr>
      <p:cViewPr varScale="1">
        <p:scale>
          <a:sx n="37" d="100"/>
          <a:sy n="37" d="100"/>
        </p:scale>
        <p:origin x="754" y="19"/>
      </p:cViewPr>
      <p:guideLst>
        <p:guide orient="horz" pos="2890"/>
        <p:guide pos="21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‹Nº›</a:t>
            </a:fld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462671"/>
            <a:ext cx="7562850" cy="3613150"/>
          </a:xfrm>
          <a:custGeom>
            <a:avLst/>
            <a:gdLst/>
            <a:ahLst/>
            <a:cxnLst/>
            <a:rect l="l" t="t" r="r" b="b"/>
            <a:pathLst>
              <a:path w="7562850" h="3613150">
                <a:moveTo>
                  <a:pt x="0" y="3613005"/>
                </a:moveTo>
                <a:lnTo>
                  <a:pt x="7562850" y="3613005"/>
                </a:lnTo>
                <a:lnTo>
                  <a:pt x="7562850" y="0"/>
                </a:lnTo>
                <a:lnTo>
                  <a:pt x="0" y="0"/>
                </a:lnTo>
                <a:lnTo>
                  <a:pt x="0" y="3613005"/>
                </a:lnTo>
                <a:close/>
              </a:path>
            </a:pathLst>
          </a:custGeom>
          <a:solidFill>
            <a:srgbClr val="C8E2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44444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E266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‹Nº›</a:t>
            </a:fld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44444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‹Nº›</a:t>
            </a:fld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44444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‹Nº›</a:t>
            </a:fld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04358" y="5494935"/>
            <a:ext cx="22860" cy="4657725"/>
          </a:xfrm>
          <a:custGeom>
            <a:avLst/>
            <a:gdLst/>
            <a:ahLst/>
            <a:cxnLst/>
            <a:rect l="l" t="t" r="r" b="b"/>
            <a:pathLst>
              <a:path w="22860" h="4657725">
                <a:moveTo>
                  <a:pt x="0" y="4657515"/>
                </a:moveTo>
                <a:lnTo>
                  <a:pt x="22380" y="4657515"/>
                </a:lnTo>
                <a:lnTo>
                  <a:pt x="22380" y="0"/>
                </a:lnTo>
                <a:lnTo>
                  <a:pt x="0" y="0"/>
                </a:lnTo>
                <a:lnTo>
                  <a:pt x="0" y="4657515"/>
                </a:lnTo>
                <a:close/>
              </a:path>
            </a:pathLst>
          </a:custGeom>
          <a:solidFill>
            <a:srgbClr val="036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979562"/>
            <a:ext cx="7562850" cy="7759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04396" y="2973104"/>
            <a:ext cx="3358453" cy="3031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84996" y="10397545"/>
            <a:ext cx="4378325" cy="191770"/>
          </a:xfrm>
          <a:custGeom>
            <a:avLst/>
            <a:gdLst/>
            <a:ahLst/>
            <a:cxnLst/>
            <a:rect l="l" t="t" r="r" b="b"/>
            <a:pathLst>
              <a:path w="4378325" h="191770">
                <a:moveTo>
                  <a:pt x="0" y="191356"/>
                </a:moveTo>
                <a:lnTo>
                  <a:pt x="4377853" y="191356"/>
                </a:lnTo>
                <a:lnTo>
                  <a:pt x="4377853" y="0"/>
                </a:lnTo>
                <a:lnTo>
                  <a:pt x="0" y="0"/>
                </a:lnTo>
                <a:lnTo>
                  <a:pt x="0" y="191356"/>
                </a:lnTo>
                <a:close/>
              </a:path>
            </a:pathLst>
          </a:custGeom>
          <a:solidFill>
            <a:srgbClr val="17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3378810"/>
            <a:ext cx="1804670" cy="228600"/>
          </a:xfrm>
          <a:custGeom>
            <a:avLst/>
            <a:gdLst/>
            <a:ahLst/>
            <a:cxnLst/>
            <a:rect l="l" t="t" r="r" b="b"/>
            <a:pathLst>
              <a:path w="1804670" h="228600">
                <a:moveTo>
                  <a:pt x="0" y="228591"/>
                </a:moveTo>
                <a:lnTo>
                  <a:pt x="1804358" y="228591"/>
                </a:lnTo>
                <a:lnTo>
                  <a:pt x="1804358" y="0"/>
                </a:lnTo>
                <a:lnTo>
                  <a:pt x="0" y="0"/>
                </a:lnTo>
                <a:lnTo>
                  <a:pt x="0" y="228591"/>
                </a:lnTo>
                <a:close/>
              </a:path>
            </a:pathLst>
          </a:custGeom>
          <a:solidFill>
            <a:srgbClr val="17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5494935"/>
            <a:ext cx="1804670" cy="4666615"/>
          </a:xfrm>
          <a:custGeom>
            <a:avLst/>
            <a:gdLst/>
            <a:ahLst/>
            <a:cxnLst/>
            <a:rect l="l" t="t" r="r" b="b"/>
            <a:pathLst>
              <a:path w="1804670" h="4666615">
                <a:moveTo>
                  <a:pt x="0" y="4666048"/>
                </a:moveTo>
                <a:lnTo>
                  <a:pt x="1804358" y="4666048"/>
                </a:lnTo>
                <a:lnTo>
                  <a:pt x="1804358" y="0"/>
                </a:lnTo>
                <a:lnTo>
                  <a:pt x="0" y="0"/>
                </a:lnTo>
                <a:lnTo>
                  <a:pt x="0" y="4666048"/>
                </a:lnTo>
                <a:close/>
              </a:path>
            </a:pathLst>
          </a:custGeom>
          <a:solidFill>
            <a:srgbClr val="17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607401"/>
            <a:ext cx="4201160" cy="1887855"/>
          </a:xfrm>
          <a:custGeom>
            <a:avLst/>
            <a:gdLst/>
            <a:ahLst/>
            <a:cxnLst/>
            <a:rect l="l" t="t" r="r" b="b"/>
            <a:pathLst>
              <a:path w="4201160" h="1887854">
                <a:moveTo>
                  <a:pt x="0" y="0"/>
                </a:moveTo>
                <a:lnTo>
                  <a:pt x="4200600" y="0"/>
                </a:lnTo>
                <a:lnTo>
                  <a:pt x="4200600" y="1887533"/>
                </a:lnTo>
                <a:lnTo>
                  <a:pt x="0" y="1887533"/>
                </a:lnTo>
                <a:lnTo>
                  <a:pt x="0" y="0"/>
                </a:lnTo>
                <a:close/>
              </a:path>
            </a:pathLst>
          </a:custGeom>
          <a:solidFill>
            <a:srgbClr val="0C2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20804" y="10588901"/>
            <a:ext cx="4942205" cy="107950"/>
          </a:xfrm>
          <a:custGeom>
            <a:avLst/>
            <a:gdLst/>
            <a:ahLst/>
            <a:cxnLst/>
            <a:rect l="l" t="t" r="r" b="b"/>
            <a:pathLst>
              <a:path w="4942205" h="107950">
                <a:moveTo>
                  <a:pt x="0" y="0"/>
                </a:moveTo>
                <a:lnTo>
                  <a:pt x="0" y="107673"/>
                </a:lnTo>
                <a:lnTo>
                  <a:pt x="4942046" y="107673"/>
                </a:lnTo>
                <a:lnTo>
                  <a:pt x="4942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933039" y="5525360"/>
            <a:ext cx="2135505" cy="181610"/>
          </a:xfrm>
          <a:custGeom>
            <a:avLst/>
            <a:gdLst/>
            <a:ahLst/>
            <a:cxnLst/>
            <a:rect l="l" t="t" r="r" b="b"/>
            <a:pathLst>
              <a:path w="2135504" h="181610">
                <a:moveTo>
                  <a:pt x="0" y="0"/>
                </a:moveTo>
                <a:lnTo>
                  <a:pt x="2135391" y="0"/>
                </a:lnTo>
                <a:lnTo>
                  <a:pt x="2135391" y="181126"/>
                </a:lnTo>
                <a:lnTo>
                  <a:pt x="0" y="181126"/>
                </a:lnTo>
                <a:lnTo>
                  <a:pt x="0" y="0"/>
                </a:lnTo>
                <a:close/>
              </a:path>
            </a:pathLst>
          </a:custGeom>
          <a:solidFill>
            <a:srgbClr val="17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0"/>
            <a:ext cx="7562850" cy="1992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2285817"/>
            <a:ext cx="4047490" cy="1093470"/>
          </a:xfrm>
          <a:custGeom>
            <a:avLst/>
            <a:gdLst/>
            <a:ahLst/>
            <a:cxnLst/>
            <a:rect l="l" t="t" r="r" b="b"/>
            <a:pathLst>
              <a:path w="4047490" h="1093470">
                <a:moveTo>
                  <a:pt x="0" y="1092993"/>
                </a:moveTo>
                <a:lnTo>
                  <a:pt x="0" y="0"/>
                </a:lnTo>
                <a:lnTo>
                  <a:pt x="4047240" y="0"/>
                </a:lnTo>
                <a:lnTo>
                  <a:pt x="4047240" y="1092993"/>
                </a:lnTo>
                <a:lnTo>
                  <a:pt x="0" y="1092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955740" y="3386171"/>
            <a:ext cx="2135505" cy="181610"/>
          </a:xfrm>
          <a:custGeom>
            <a:avLst/>
            <a:gdLst/>
            <a:ahLst/>
            <a:cxnLst/>
            <a:rect l="l" t="t" r="r" b="b"/>
            <a:pathLst>
              <a:path w="2135504" h="181610">
                <a:moveTo>
                  <a:pt x="0" y="0"/>
                </a:moveTo>
                <a:lnTo>
                  <a:pt x="2135391" y="0"/>
                </a:lnTo>
                <a:lnTo>
                  <a:pt x="2135391" y="181126"/>
                </a:lnTo>
                <a:lnTo>
                  <a:pt x="0" y="181126"/>
                </a:lnTo>
                <a:lnTo>
                  <a:pt x="0" y="0"/>
                </a:lnTo>
                <a:close/>
              </a:path>
            </a:pathLst>
          </a:custGeom>
          <a:solidFill>
            <a:srgbClr val="008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46716" y="2513256"/>
            <a:ext cx="924700" cy="714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133179" y="2547308"/>
            <a:ext cx="953299" cy="7054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9097" y="2499643"/>
            <a:ext cx="972365" cy="7054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84996" y="2596668"/>
            <a:ext cx="867502" cy="6482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‹Nº›</a:t>
            </a:fld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1403" y="2276421"/>
            <a:ext cx="3582670" cy="805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44444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3934" y="5013403"/>
            <a:ext cx="4051300" cy="216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0E266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397" y="10328405"/>
            <a:ext cx="2418715" cy="28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46902" y="10416709"/>
            <a:ext cx="2553970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‹Nº›</a:t>
            </a:fld>
            <a:endParaRPr sz="1100"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42347" y="9577717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0"/>
                </a:moveTo>
                <a:lnTo>
                  <a:pt x="0" y="670764"/>
                </a:lnTo>
              </a:path>
            </a:pathLst>
          </a:custGeom>
          <a:ln w="162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40600" y="9159875"/>
            <a:ext cx="215900" cy="681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sz="1050" spc="20" dirty="0">
                <a:solidFill>
                  <a:srgbClr val="D9D9D9"/>
                </a:solidFill>
                <a:latin typeface="Microsoft Sans Serif"/>
                <a:cs typeface="Microsoft Sans Serif"/>
              </a:rPr>
              <a:t>VIGILADA</a:t>
            </a:r>
            <a:endParaRPr sz="1050" dirty="0">
              <a:latin typeface="Microsoft Sans Serif"/>
              <a:cs typeface="Microsoft Sans Serif"/>
            </a:endParaRPr>
          </a:p>
          <a:p>
            <a:pPr marL="19685">
              <a:lnSpc>
                <a:spcPts val="570"/>
              </a:lnSpc>
            </a:pPr>
            <a:r>
              <a:rPr sz="500" spc="90" dirty="0">
                <a:solidFill>
                  <a:srgbClr val="D9D9D9"/>
                </a:solidFill>
                <a:latin typeface="Arial"/>
                <a:cs typeface="Arial"/>
              </a:rPr>
              <a:t>MINEDUCACIÓN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1932" y="2063850"/>
            <a:ext cx="2364183" cy="676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61997"/>
            <a:ext cx="4117340" cy="0"/>
          </a:xfrm>
          <a:custGeom>
            <a:avLst/>
            <a:gdLst/>
            <a:ahLst/>
            <a:cxnLst/>
            <a:rect l="l" t="t" r="r" b="b"/>
            <a:pathLst>
              <a:path w="4117340">
                <a:moveTo>
                  <a:pt x="0" y="0"/>
                </a:moveTo>
                <a:lnTo>
                  <a:pt x="4117154" y="0"/>
                </a:lnTo>
              </a:path>
            </a:pathLst>
          </a:custGeom>
          <a:ln w="49988">
            <a:solidFill>
              <a:srgbClr val="036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9661" y="3958704"/>
            <a:ext cx="3658018" cy="10136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ts val="2695"/>
              </a:lnSpc>
              <a:spcBef>
                <a:spcPts val="114"/>
              </a:spcBef>
            </a:pPr>
            <a:r>
              <a:rPr lang="es-ES" sz="1600" dirty="0">
                <a:solidFill>
                  <a:schemeClr val="bg1"/>
                </a:solidFill>
                <a:latin typeface="Arial"/>
                <a:cs typeface="Arial"/>
              </a:rPr>
              <a:t>PERCEPCIÓN DE LA ADMINISTRACIÓN DE EMPRESAS EN LA  ACTUALIDAD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8187" y="12388372"/>
            <a:ext cx="2753607" cy="18451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es-CO" sz="1400" dirty="0">
              <a:latin typeface="Cooper Black" panose="0208090404030B020404" pitchFamily="18" charset="0"/>
            </a:endParaRPr>
          </a:p>
          <a:p>
            <a:pPr algn="just"/>
            <a:endParaRPr lang="es-CO" sz="800" b="1" dirty="0"/>
          </a:p>
          <a:p>
            <a:endParaRPr lang="es-CO" sz="1100" dirty="0"/>
          </a:p>
          <a:p>
            <a:endParaRPr lang="es-CO" sz="1100" dirty="0"/>
          </a:p>
          <a:p>
            <a:pPr algn="just"/>
            <a:endParaRPr lang="es-CO" sz="1000" dirty="0"/>
          </a:p>
          <a:p>
            <a:pPr algn="just"/>
            <a:endParaRPr lang="es-CO" sz="1000" dirty="0"/>
          </a:p>
          <a:p>
            <a:pPr algn="just"/>
            <a:endParaRPr lang="es-CO" sz="1000" dirty="0"/>
          </a:p>
          <a:p>
            <a:pPr algn="just"/>
            <a:endParaRPr lang="es-CO" sz="1000" dirty="0"/>
          </a:p>
          <a:p>
            <a:pPr algn="just">
              <a:spcAft>
                <a:spcPts val="0"/>
              </a:spcAft>
            </a:pPr>
            <a:endParaRPr lang="es-CO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800" dirty="0"/>
          </a:p>
          <a:p>
            <a:pPr algn="just"/>
            <a:endParaRPr lang="es-ES" sz="800" dirty="0"/>
          </a:p>
          <a:p>
            <a:pPr marL="19685" marR="5080" algn="just">
              <a:lnSpc>
                <a:spcPct val="76200"/>
              </a:lnSpc>
              <a:spcBef>
                <a:spcPts val="305"/>
              </a:spcBef>
            </a:pP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632" y="3203816"/>
            <a:ext cx="33401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0C254D"/>
                </a:solidFill>
                <a:latin typeface="Arial"/>
                <a:cs typeface="Arial"/>
              </a:rPr>
              <a:t>RECONOCIDOS</a:t>
            </a:r>
            <a:r>
              <a:rPr sz="1000" b="1" spc="-95" dirty="0">
                <a:solidFill>
                  <a:srgbClr val="0C254D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0C254D"/>
                </a:solidFill>
                <a:latin typeface="Arial"/>
                <a:cs typeface="Arial"/>
              </a:rPr>
              <a:t>Y</a:t>
            </a:r>
            <a:r>
              <a:rPr sz="1000" b="1" spc="-95" dirty="0">
                <a:solidFill>
                  <a:srgbClr val="0C254D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0C254D"/>
                </a:solidFill>
                <a:latin typeface="Arial"/>
                <a:cs typeface="Arial"/>
              </a:rPr>
              <a:t>CATEGORIZADOS</a:t>
            </a:r>
            <a:r>
              <a:rPr sz="1000" b="1" spc="-90" dirty="0">
                <a:solidFill>
                  <a:srgbClr val="0C254D"/>
                </a:solidFill>
                <a:latin typeface="Arial"/>
                <a:cs typeface="Arial"/>
              </a:rPr>
              <a:t> </a:t>
            </a:r>
            <a:r>
              <a:rPr sz="1000" b="1" spc="-45" dirty="0">
                <a:solidFill>
                  <a:srgbClr val="0C254D"/>
                </a:solidFill>
                <a:latin typeface="Arial"/>
                <a:cs typeface="Arial"/>
              </a:rPr>
              <a:t>POR</a:t>
            </a:r>
            <a:r>
              <a:rPr sz="1000" b="1" spc="-95" dirty="0">
                <a:solidFill>
                  <a:srgbClr val="0C254D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0C254D"/>
                </a:solidFill>
                <a:latin typeface="Arial"/>
                <a:cs typeface="Arial"/>
              </a:rPr>
              <a:t>COLCIENCIAS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7930" y="2179810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30" h="328930">
                <a:moveTo>
                  <a:pt x="164335" y="328671"/>
                </a:moveTo>
                <a:lnTo>
                  <a:pt x="124395" y="323744"/>
                </a:lnTo>
                <a:lnTo>
                  <a:pt x="86867" y="309268"/>
                </a:lnTo>
                <a:lnTo>
                  <a:pt x="53981" y="286107"/>
                </a:lnTo>
                <a:lnTo>
                  <a:pt x="27695" y="255635"/>
                </a:lnTo>
                <a:lnTo>
                  <a:pt x="9602" y="219689"/>
                </a:lnTo>
                <a:lnTo>
                  <a:pt x="789" y="180443"/>
                </a:lnTo>
                <a:lnTo>
                  <a:pt x="0" y="164335"/>
                </a:lnTo>
                <a:lnTo>
                  <a:pt x="197" y="156262"/>
                </a:lnTo>
                <a:lnTo>
                  <a:pt x="7074" y="116630"/>
                </a:lnTo>
                <a:lnTo>
                  <a:pt x="23374" y="79858"/>
                </a:lnTo>
                <a:lnTo>
                  <a:pt x="48132" y="48132"/>
                </a:lnTo>
                <a:lnTo>
                  <a:pt x="79858" y="23374"/>
                </a:lnTo>
                <a:lnTo>
                  <a:pt x="116630" y="7074"/>
                </a:lnTo>
                <a:lnTo>
                  <a:pt x="156262" y="197"/>
                </a:lnTo>
                <a:lnTo>
                  <a:pt x="164335" y="0"/>
                </a:lnTo>
                <a:lnTo>
                  <a:pt x="172409" y="197"/>
                </a:lnTo>
                <a:lnTo>
                  <a:pt x="212040" y="7074"/>
                </a:lnTo>
                <a:lnTo>
                  <a:pt x="248813" y="23374"/>
                </a:lnTo>
                <a:lnTo>
                  <a:pt x="280538" y="48132"/>
                </a:lnTo>
                <a:lnTo>
                  <a:pt x="305296" y="79858"/>
                </a:lnTo>
                <a:lnTo>
                  <a:pt x="321596" y="116630"/>
                </a:lnTo>
                <a:lnTo>
                  <a:pt x="328473" y="156262"/>
                </a:lnTo>
                <a:lnTo>
                  <a:pt x="328671" y="164335"/>
                </a:lnTo>
                <a:lnTo>
                  <a:pt x="328473" y="172409"/>
                </a:lnTo>
                <a:lnTo>
                  <a:pt x="321596" y="212040"/>
                </a:lnTo>
                <a:lnTo>
                  <a:pt x="305296" y="248813"/>
                </a:lnTo>
                <a:lnTo>
                  <a:pt x="280538" y="280538"/>
                </a:lnTo>
                <a:lnTo>
                  <a:pt x="248813" y="305296"/>
                </a:lnTo>
                <a:lnTo>
                  <a:pt x="212040" y="321596"/>
                </a:lnTo>
                <a:lnTo>
                  <a:pt x="172408" y="328473"/>
                </a:lnTo>
                <a:lnTo>
                  <a:pt x="164335" y="328671"/>
                </a:lnTo>
                <a:close/>
              </a:path>
            </a:pathLst>
          </a:custGeom>
          <a:solidFill>
            <a:srgbClr val="036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1221" y="2152226"/>
            <a:ext cx="20574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43169" y="2182308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30" h="328930">
                <a:moveTo>
                  <a:pt x="164335" y="328671"/>
                </a:moveTo>
                <a:lnTo>
                  <a:pt x="124395" y="323744"/>
                </a:lnTo>
                <a:lnTo>
                  <a:pt x="86867" y="309268"/>
                </a:lnTo>
                <a:lnTo>
                  <a:pt x="53981" y="286107"/>
                </a:lnTo>
                <a:lnTo>
                  <a:pt x="27695" y="255635"/>
                </a:lnTo>
                <a:lnTo>
                  <a:pt x="9602" y="219689"/>
                </a:lnTo>
                <a:lnTo>
                  <a:pt x="789" y="180443"/>
                </a:lnTo>
                <a:lnTo>
                  <a:pt x="0" y="164335"/>
                </a:lnTo>
                <a:lnTo>
                  <a:pt x="197" y="156262"/>
                </a:lnTo>
                <a:lnTo>
                  <a:pt x="7074" y="116630"/>
                </a:lnTo>
                <a:lnTo>
                  <a:pt x="23374" y="79858"/>
                </a:lnTo>
                <a:lnTo>
                  <a:pt x="48132" y="48132"/>
                </a:lnTo>
                <a:lnTo>
                  <a:pt x="79858" y="23374"/>
                </a:lnTo>
                <a:lnTo>
                  <a:pt x="116630" y="7074"/>
                </a:lnTo>
                <a:lnTo>
                  <a:pt x="156262" y="197"/>
                </a:lnTo>
                <a:lnTo>
                  <a:pt x="164335" y="0"/>
                </a:lnTo>
                <a:lnTo>
                  <a:pt x="172409" y="197"/>
                </a:lnTo>
                <a:lnTo>
                  <a:pt x="212040" y="7074"/>
                </a:lnTo>
                <a:lnTo>
                  <a:pt x="248813" y="23374"/>
                </a:lnTo>
                <a:lnTo>
                  <a:pt x="280538" y="48132"/>
                </a:lnTo>
                <a:lnTo>
                  <a:pt x="305296" y="79858"/>
                </a:lnTo>
                <a:lnTo>
                  <a:pt x="321596" y="116630"/>
                </a:lnTo>
                <a:lnTo>
                  <a:pt x="328473" y="156262"/>
                </a:lnTo>
                <a:lnTo>
                  <a:pt x="328671" y="164335"/>
                </a:lnTo>
                <a:lnTo>
                  <a:pt x="328473" y="172409"/>
                </a:lnTo>
                <a:lnTo>
                  <a:pt x="321596" y="212040"/>
                </a:lnTo>
                <a:lnTo>
                  <a:pt x="305296" y="248813"/>
                </a:lnTo>
                <a:lnTo>
                  <a:pt x="280538" y="280538"/>
                </a:lnTo>
                <a:lnTo>
                  <a:pt x="248813" y="305296"/>
                </a:lnTo>
                <a:lnTo>
                  <a:pt x="212040" y="321596"/>
                </a:lnTo>
                <a:lnTo>
                  <a:pt x="172408" y="328473"/>
                </a:lnTo>
                <a:lnTo>
                  <a:pt x="164335" y="328671"/>
                </a:lnTo>
                <a:close/>
              </a:path>
            </a:pathLst>
          </a:custGeom>
          <a:solidFill>
            <a:srgbClr val="036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06461" y="2154724"/>
            <a:ext cx="20574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43562" y="2182308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30" h="328930">
                <a:moveTo>
                  <a:pt x="164335" y="328671"/>
                </a:moveTo>
                <a:lnTo>
                  <a:pt x="124395" y="323744"/>
                </a:lnTo>
                <a:lnTo>
                  <a:pt x="86867" y="309268"/>
                </a:lnTo>
                <a:lnTo>
                  <a:pt x="53981" y="286107"/>
                </a:lnTo>
                <a:lnTo>
                  <a:pt x="27695" y="255635"/>
                </a:lnTo>
                <a:lnTo>
                  <a:pt x="9602" y="219689"/>
                </a:lnTo>
                <a:lnTo>
                  <a:pt x="789" y="180443"/>
                </a:lnTo>
                <a:lnTo>
                  <a:pt x="0" y="164335"/>
                </a:lnTo>
                <a:lnTo>
                  <a:pt x="197" y="156262"/>
                </a:lnTo>
                <a:lnTo>
                  <a:pt x="7074" y="116630"/>
                </a:lnTo>
                <a:lnTo>
                  <a:pt x="23374" y="79858"/>
                </a:lnTo>
                <a:lnTo>
                  <a:pt x="48132" y="48132"/>
                </a:lnTo>
                <a:lnTo>
                  <a:pt x="79858" y="23374"/>
                </a:lnTo>
                <a:lnTo>
                  <a:pt x="116630" y="7074"/>
                </a:lnTo>
                <a:lnTo>
                  <a:pt x="156262" y="197"/>
                </a:lnTo>
                <a:lnTo>
                  <a:pt x="164335" y="0"/>
                </a:lnTo>
                <a:lnTo>
                  <a:pt x="172409" y="197"/>
                </a:lnTo>
                <a:lnTo>
                  <a:pt x="212040" y="7074"/>
                </a:lnTo>
                <a:lnTo>
                  <a:pt x="248813" y="23374"/>
                </a:lnTo>
                <a:lnTo>
                  <a:pt x="280538" y="48132"/>
                </a:lnTo>
                <a:lnTo>
                  <a:pt x="305296" y="79858"/>
                </a:lnTo>
                <a:lnTo>
                  <a:pt x="321596" y="116630"/>
                </a:lnTo>
                <a:lnTo>
                  <a:pt x="328473" y="156262"/>
                </a:lnTo>
                <a:lnTo>
                  <a:pt x="328671" y="164335"/>
                </a:lnTo>
                <a:lnTo>
                  <a:pt x="328473" y="172409"/>
                </a:lnTo>
                <a:lnTo>
                  <a:pt x="321596" y="212040"/>
                </a:lnTo>
                <a:lnTo>
                  <a:pt x="305296" y="248813"/>
                </a:lnTo>
                <a:lnTo>
                  <a:pt x="280538" y="280538"/>
                </a:lnTo>
                <a:lnTo>
                  <a:pt x="248813" y="305296"/>
                </a:lnTo>
                <a:lnTo>
                  <a:pt x="212040" y="321596"/>
                </a:lnTo>
                <a:lnTo>
                  <a:pt x="172408" y="328473"/>
                </a:lnTo>
                <a:lnTo>
                  <a:pt x="164335" y="328671"/>
                </a:lnTo>
                <a:close/>
              </a:path>
            </a:pathLst>
          </a:custGeom>
          <a:solidFill>
            <a:srgbClr val="036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06854" y="2154723"/>
            <a:ext cx="20574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54502" y="2190037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164335" y="328671"/>
                </a:moveTo>
                <a:lnTo>
                  <a:pt x="124395" y="323744"/>
                </a:lnTo>
                <a:lnTo>
                  <a:pt x="86867" y="309268"/>
                </a:lnTo>
                <a:lnTo>
                  <a:pt x="53981" y="286107"/>
                </a:lnTo>
                <a:lnTo>
                  <a:pt x="27695" y="255635"/>
                </a:lnTo>
                <a:lnTo>
                  <a:pt x="9602" y="219689"/>
                </a:lnTo>
                <a:lnTo>
                  <a:pt x="789" y="180443"/>
                </a:lnTo>
                <a:lnTo>
                  <a:pt x="0" y="164335"/>
                </a:lnTo>
                <a:lnTo>
                  <a:pt x="197" y="156262"/>
                </a:lnTo>
                <a:lnTo>
                  <a:pt x="7074" y="116630"/>
                </a:lnTo>
                <a:lnTo>
                  <a:pt x="23374" y="79858"/>
                </a:lnTo>
                <a:lnTo>
                  <a:pt x="48132" y="48132"/>
                </a:lnTo>
                <a:lnTo>
                  <a:pt x="79858" y="23374"/>
                </a:lnTo>
                <a:lnTo>
                  <a:pt x="116630" y="7074"/>
                </a:lnTo>
                <a:lnTo>
                  <a:pt x="156262" y="197"/>
                </a:lnTo>
                <a:lnTo>
                  <a:pt x="164335" y="0"/>
                </a:lnTo>
                <a:lnTo>
                  <a:pt x="172409" y="197"/>
                </a:lnTo>
                <a:lnTo>
                  <a:pt x="212040" y="7074"/>
                </a:lnTo>
                <a:lnTo>
                  <a:pt x="248813" y="23374"/>
                </a:lnTo>
                <a:lnTo>
                  <a:pt x="280538" y="48132"/>
                </a:lnTo>
                <a:lnTo>
                  <a:pt x="305296" y="79858"/>
                </a:lnTo>
                <a:lnTo>
                  <a:pt x="321596" y="116630"/>
                </a:lnTo>
                <a:lnTo>
                  <a:pt x="328473" y="156262"/>
                </a:lnTo>
                <a:lnTo>
                  <a:pt x="328671" y="164335"/>
                </a:lnTo>
                <a:lnTo>
                  <a:pt x="328473" y="172409"/>
                </a:lnTo>
                <a:lnTo>
                  <a:pt x="321596" y="212040"/>
                </a:lnTo>
                <a:lnTo>
                  <a:pt x="305296" y="248813"/>
                </a:lnTo>
                <a:lnTo>
                  <a:pt x="280538" y="280538"/>
                </a:lnTo>
                <a:lnTo>
                  <a:pt x="248813" y="305296"/>
                </a:lnTo>
                <a:lnTo>
                  <a:pt x="212040" y="321596"/>
                </a:lnTo>
                <a:lnTo>
                  <a:pt x="172408" y="328473"/>
                </a:lnTo>
                <a:lnTo>
                  <a:pt x="164335" y="328671"/>
                </a:lnTo>
                <a:close/>
              </a:path>
            </a:pathLst>
          </a:custGeom>
          <a:solidFill>
            <a:srgbClr val="036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17793" y="2162453"/>
            <a:ext cx="19875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4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1</a:t>
            </a:fld>
            <a:endParaRPr sz="1100">
              <a:latin typeface="Arial Narrow"/>
              <a:cs typeface="Arial Narrow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97930" y="2190037"/>
            <a:ext cx="328930" cy="30826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700" b="1" dirty="0"/>
              <a:t>A</a:t>
            </a:r>
          </a:p>
        </p:txBody>
      </p:sp>
      <p:sp>
        <p:nvSpPr>
          <p:cNvPr id="45" name="Rectángulo 44" descr="Abrir / Cerrar este"/>
          <p:cNvSpPr>
            <a:spLocks noChangeAspect="1" noChangeArrowheads="1"/>
          </p:cNvSpPr>
          <p:nvPr/>
        </p:nvSpPr>
        <p:spPr bwMode="auto">
          <a:xfrm>
            <a:off x="-3184433" y="4540101"/>
            <a:ext cx="1573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46" name="Rectángulo 45" descr="Abrir / Cerrar todos"/>
          <p:cNvSpPr>
            <a:spLocks noChangeAspect="1" noChangeArrowheads="1"/>
          </p:cNvSpPr>
          <p:nvPr/>
        </p:nvSpPr>
        <p:spPr bwMode="auto">
          <a:xfrm>
            <a:off x="-3184433" y="4540101"/>
            <a:ext cx="1573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47" name="Rectángulo 46" descr="Abrir / Cerrar este"/>
          <p:cNvSpPr>
            <a:spLocks noChangeAspect="1" noChangeArrowheads="1"/>
          </p:cNvSpPr>
          <p:nvPr/>
        </p:nvSpPr>
        <p:spPr bwMode="auto">
          <a:xfrm>
            <a:off x="-3184433" y="4540101"/>
            <a:ext cx="1573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48" name="Rectángulo 47" descr="Abrir / Cerrar todos"/>
          <p:cNvSpPr>
            <a:spLocks noChangeAspect="1" noChangeArrowheads="1"/>
          </p:cNvSpPr>
          <p:nvPr/>
        </p:nvSpPr>
        <p:spPr bwMode="auto">
          <a:xfrm>
            <a:off x="-3184433" y="4540101"/>
            <a:ext cx="1573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49" name="Rectángulo 48" descr="Arriba"/>
          <p:cNvSpPr>
            <a:spLocks noChangeAspect="1" noChangeArrowheads="1"/>
          </p:cNvSpPr>
          <p:nvPr/>
        </p:nvSpPr>
        <p:spPr bwMode="auto">
          <a:xfrm>
            <a:off x="-3184433" y="4540101"/>
            <a:ext cx="1573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50" name="Rectángulo 49" descr="Abrir / Cerrar este"/>
          <p:cNvSpPr>
            <a:spLocks noChangeAspect="1" noChangeArrowheads="1"/>
          </p:cNvSpPr>
          <p:nvPr/>
        </p:nvSpPr>
        <p:spPr bwMode="auto">
          <a:xfrm>
            <a:off x="-3184433" y="4540101"/>
            <a:ext cx="1573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51" name="Rectángulo 50" descr="Abrir / Cerrar todos"/>
          <p:cNvSpPr>
            <a:spLocks noChangeAspect="1" noChangeArrowheads="1"/>
          </p:cNvSpPr>
          <p:nvPr/>
        </p:nvSpPr>
        <p:spPr bwMode="auto">
          <a:xfrm>
            <a:off x="-3184433" y="4540101"/>
            <a:ext cx="1573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52" name="Rectángulo 51" descr="Arriba"/>
          <p:cNvSpPr>
            <a:spLocks noChangeAspect="1" noChangeArrowheads="1"/>
          </p:cNvSpPr>
          <p:nvPr/>
        </p:nvSpPr>
        <p:spPr bwMode="auto">
          <a:xfrm>
            <a:off x="-3184433" y="4540101"/>
            <a:ext cx="15736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S"/>
          </a:p>
        </p:txBody>
      </p:sp>
      <p:sp>
        <p:nvSpPr>
          <p:cNvPr id="63" name="Rectángulo 62"/>
          <p:cNvSpPr/>
          <p:nvPr/>
        </p:nvSpPr>
        <p:spPr>
          <a:xfrm>
            <a:off x="16462977" y="10748593"/>
            <a:ext cx="4799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0000"/>
                </a:solidFill>
                <a:latin typeface="Roboto Condensed"/>
              </a:rPr>
              <a:t>La Dian expide Decimoquinta adición al Concepto General sobre el impuesto sobre la renta a cargo de las personas jurídicas</a:t>
            </a:r>
            <a:endParaRPr lang="es-ES" b="1" dirty="0"/>
          </a:p>
        </p:txBody>
      </p:sp>
      <p:sp>
        <p:nvSpPr>
          <p:cNvPr id="67" name="AutoShape 38" descr="Arriba"/>
          <p:cNvSpPr>
            <a:spLocks noChangeAspect="1" noChangeArrowheads="1"/>
          </p:cNvSpPr>
          <p:nvPr/>
        </p:nvSpPr>
        <p:spPr bwMode="auto">
          <a:xfrm rot="10800000">
            <a:off x="2691477" y="1955746"/>
            <a:ext cx="18621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object 10"/>
          <p:cNvSpPr txBox="1"/>
          <p:nvPr/>
        </p:nvSpPr>
        <p:spPr>
          <a:xfrm>
            <a:off x="5492159" y="1633636"/>
            <a:ext cx="2064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b="1" spc="5" dirty="0">
                <a:solidFill>
                  <a:srgbClr val="0C254D"/>
                </a:solidFill>
                <a:latin typeface="Arial"/>
                <a:cs typeface="Arial"/>
              </a:rPr>
              <a:t>ABRIL 2025</a:t>
            </a:r>
            <a:r>
              <a:rPr sz="1200" b="1" spc="5" dirty="0">
                <a:solidFill>
                  <a:srgbClr val="0C254D"/>
                </a:solidFill>
                <a:latin typeface="Arial"/>
                <a:cs typeface="Arial"/>
              </a:rPr>
              <a:t>|</a:t>
            </a:r>
            <a:r>
              <a:rPr sz="1200" b="1" spc="35" dirty="0">
                <a:solidFill>
                  <a:srgbClr val="0C254D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0C254D"/>
                </a:solidFill>
                <a:latin typeface="Arial"/>
                <a:cs typeface="Arial"/>
              </a:rPr>
              <a:t>N</a:t>
            </a:r>
            <a:r>
              <a:rPr lang="es-ES" sz="1200" b="1" spc="90" dirty="0">
                <a:solidFill>
                  <a:srgbClr val="0C254D"/>
                </a:solidFill>
                <a:latin typeface="Arial"/>
                <a:cs typeface="Arial"/>
              </a:rPr>
              <a:t>o</a:t>
            </a:r>
            <a:r>
              <a:rPr sz="1200" b="1" spc="90" dirty="0">
                <a:solidFill>
                  <a:srgbClr val="0C254D"/>
                </a:solidFill>
                <a:latin typeface="Arial"/>
                <a:cs typeface="Arial"/>
              </a:rPr>
              <a:t>.</a:t>
            </a:r>
            <a:r>
              <a:rPr lang="es-ES" sz="1200" b="1" spc="90" dirty="0">
                <a:solidFill>
                  <a:srgbClr val="0C254D"/>
                </a:solidFill>
                <a:latin typeface="Arial"/>
                <a:cs typeface="Arial"/>
              </a:rPr>
              <a:t> 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38803" y="6289761"/>
            <a:ext cx="30362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Hoy en día, la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de empresas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percibe como una disciplina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dinámica y crucial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que va mucho más allá de la gestión tradicional de recursos. Se ha transformado en un pilar fundamental para la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sostenibilidad y el crecimiento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cualquier organización en un entorno globalizado y en constante cambio.</a:t>
            </a: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Aquí te detallo cómo se percibe actualmente y los desafíos y oportunidades que enfrenta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71256" y="6187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40" name="Rectángulo 39"/>
          <p:cNvSpPr/>
          <p:nvPr/>
        </p:nvSpPr>
        <p:spPr>
          <a:xfrm>
            <a:off x="4327815" y="6188075"/>
            <a:ext cx="2927747" cy="104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65" y="2866188"/>
            <a:ext cx="3423284" cy="3185957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807441" y="5681953"/>
            <a:ext cx="24311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QUÉ ESTUDIAR ESTE PROGRAMA ACADÉMICO EN LA UNICUCES?</a:t>
            </a: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Estudiar Administración de Empresas hoy en día es una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excelente inversión para tu futuro profesional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por múltiples razones. </a:t>
            </a: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una carrera que te brinda una base sólida y versátil, preparándote para un mundo empresarial en constante evolución.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8A5EFBFD-7F08-AEB8-A772-42B9690625CF}"/>
              </a:ext>
            </a:extLst>
          </p:cNvPr>
          <p:cNvSpPr txBox="1"/>
          <p:nvPr/>
        </p:nvSpPr>
        <p:spPr>
          <a:xfrm>
            <a:off x="52937" y="5577676"/>
            <a:ext cx="1714073" cy="4145366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 dirty="0">
                <a:solidFill>
                  <a:schemeClr val="bg1"/>
                </a:solidFill>
              </a:rPr>
              <a:t>CONSEJO DIRECTIVO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Carlos Augusto Narváez Díaz 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Rector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Edilia Díaz Sanabria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Secretario General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Rito  Díaz Sanabria 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Vicerrector Administrativo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Wilson Eduardo Romero Palacios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Vicerrector Académico</a:t>
            </a:r>
          </a:p>
          <a:p>
            <a:pPr algn="ctr"/>
            <a:endParaRPr lang="es-CO" sz="800" i="1" dirty="0">
              <a:solidFill>
                <a:schemeClr val="bg1"/>
              </a:solidFill>
            </a:endParaRP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b="1" dirty="0">
                <a:solidFill>
                  <a:schemeClr val="bg1"/>
                </a:solidFill>
              </a:rPr>
              <a:t>COMITÉ EDITORIAL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Carlos Augusto Narváez Díaz 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Rector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Wilson Eduardo Romero Palacios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Vicerrector Académico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Ingrid </a:t>
            </a:r>
            <a:r>
              <a:rPr lang="es-CO" sz="800" dirty="0" err="1">
                <a:solidFill>
                  <a:schemeClr val="bg1"/>
                </a:solidFill>
              </a:rPr>
              <a:t>Vaneza</a:t>
            </a:r>
            <a:r>
              <a:rPr lang="es-CO" sz="800" dirty="0">
                <a:solidFill>
                  <a:schemeClr val="bg1"/>
                </a:solidFill>
              </a:rPr>
              <a:t> Cañizares Narváez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Director de Investigación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Santiago Moya Castro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Director Facultad de Ciencias Económicas y Administrativas</a:t>
            </a:r>
            <a:r>
              <a:rPr lang="es-CO" sz="800" i="1" dirty="0">
                <a:solidFill>
                  <a:schemeClr val="bg1"/>
                </a:solidFill>
              </a:rPr>
              <a:t>,</a:t>
            </a:r>
          </a:p>
          <a:p>
            <a:pPr algn="ctr"/>
            <a:endParaRPr lang="es-CO" sz="800" dirty="0">
              <a:solidFill>
                <a:schemeClr val="bg1"/>
              </a:solidFill>
            </a:endParaRPr>
          </a:p>
          <a:p>
            <a:pPr algn="ctr"/>
            <a:r>
              <a:rPr lang="es-CO" sz="800" dirty="0">
                <a:solidFill>
                  <a:schemeClr val="bg1"/>
                </a:solidFill>
              </a:rPr>
              <a:t>John Vicente Orbes Gómez</a:t>
            </a:r>
          </a:p>
          <a:p>
            <a:pPr algn="ctr"/>
            <a:r>
              <a:rPr lang="es-CO" sz="800" b="1" i="1" dirty="0">
                <a:solidFill>
                  <a:schemeClr val="bg1"/>
                </a:solidFill>
              </a:rPr>
              <a:t>Director Facultad de Ingenierías / Autoevaluación Institucional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7562850" cy="1992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4996" y="10397543"/>
            <a:ext cx="4378325" cy="191770"/>
          </a:xfrm>
          <a:custGeom>
            <a:avLst/>
            <a:gdLst/>
            <a:ahLst/>
            <a:cxnLst/>
            <a:rect l="l" t="t" r="r" b="b"/>
            <a:pathLst>
              <a:path w="4378325" h="191770">
                <a:moveTo>
                  <a:pt x="0" y="191358"/>
                </a:moveTo>
                <a:lnTo>
                  <a:pt x="4377853" y="191358"/>
                </a:lnTo>
                <a:lnTo>
                  <a:pt x="4377853" y="0"/>
                </a:lnTo>
                <a:lnTo>
                  <a:pt x="0" y="0"/>
                </a:lnTo>
                <a:lnTo>
                  <a:pt x="0" y="191358"/>
                </a:lnTo>
                <a:close/>
              </a:path>
            </a:pathLst>
          </a:custGeom>
          <a:solidFill>
            <a:srgbClr val="17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0804" y="10588902"/>
            <a:ext cx="4942205" cy="107950"/>
          </a:xfrm>
          <a:custGeom>
            <a:avLst/>
            <a:gdLst/>
            <a:ahLst/>
            <a:cxnLst/>
            <a:rect l="l" t="t" r="r" b="b"/>
            <a:pathLst>
              <a:path w="4942205" h="107950">
                <a:moveTo>
                  <a:pt x="0" y="0"/>
                </a:moveTo>
                <a:lnTo>
                  <a:pt x="0" y="107671"/>
                </a:lnTo>
                <a:lnTo>
                  <a:pt x="4942046" y="107671"/>
                </a:lnTo>
                <a:lnTo>
                  <a:pt x="4942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14742" y="10092109"/>
            <a:ext cx="2418715" cy="283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2</a:t>
            </a:fld>
            <a:endParaRPr sz="1100">
              <a:latin typeface="Arial Narrow"/>
              <a:cs typeface="Arial Narrow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-1"/>
            <a:ext cx="6654517" cy="5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0" y="0"/>
            <a:ext cx="755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7" name="object 13"/>
          <p:cNvSpPr txBox="1"/>
          <p:nvPr/>
        </p:nvSpPr>
        <p:spPr>
          <a:xfrm>
            <a:off x="44780" y="9519294"/>
            <a:ext cx="7518070" cy="305631"/>
          </a:xfrm>
          <a:prstGeom prst="rect">
            <a:avLst/>
          </a:prstGeom>
          <a:solidFill>
            <a:srgbClr val="0C254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048" name="Rectángulo 2047"/>
          <p:cNvSpPr/>
          <p:nvPr/>
        </p:nvSpPr>
        <p:spPr>
          <a:xfrm>
            <a:off x="-107950" y="9513588"/>
            <a:ext cx="2077615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Fuente. https://google.com</a:t>
            </a:r>
            <a:endParaRPr lang="es-E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4486" y="2180580"/>
            <a:ext cx="7147527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Percepción actual</a:t>
            </a:r>
          </a:p>
          <a:p>
            <a:pPr algn="ctr"/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Rol estratégico: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Ya no es solo una función operativa. Los administradores de empresas son vistos como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líderes estratégicos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que diseñan e implementan visiones a largo plazo, anticipando tendencias y adaptándose rápidamente a los cambios del mercado.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Enfoque en la eficiencia y productividad: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Se espera que los administradores busquen constantemente la optimización de procesos, la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reducción de costos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el incremento de la productividad, a menudo a través de la implementación de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tecnologías innovadoras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Gestión del talento humano: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La percepción ha evolucionado hacia la importancia de atraer, retener y desarrollar 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talento humano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 Se valora la creación de ambientes laborales positivos, la promoción de la diversidad e inclusión, y el fomento del bienestar de los empleados.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Adaptabilidad y resiliencia: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Dada la incertidumbre global, la capacidad de las empresas para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adaptarse al cambio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y mantener la resiliencia es fundamental. La administración es clave para guiar a las organizaciones a través de crisis y transformaciones.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 social y sostenibilidad: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Existe una creciente conciencia sobre 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impacto social y ambiental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de las empresas. La administración moderna se percibe como responsable de integrar prácticas sostenibles y éticas en todas las operaciones, buscando un equilibrio entre el beneficio económico y el bienestar social y ecológico.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Visión global y multicultural: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En un mundo interconectado, se espera que los administradores comprendan y se adapten a diferentes culturas y mercados, desarrollando estrategias que consideren la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diversidad global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Dominio tecnológico y digital: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transformación digital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es innegable. Los administradores deben estar familiarizados con las nuevas tecnologías (inteligencia artificial, análisis de datos, automatización) y saber cómo aplicarlas para mejorar la toma de decisiones, la eficiencia y la innovación.</a:t>
            </a:r>
          </a:p>
        </p:txBody>
      </p:sp>
      <p:sp>
        <p:nvSpPr>
          <p:cNvPr id="23" name="object 10"/>
          <p:cNvSpPr txBox="1"/>
          <p:nvPr/>
        </p:nvSpPr>
        <p:spPr>
          <a:xfrm>
            <a:off x="5492159" y="1633636"/>
            <a:ext cx="2064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b="1" spc="5" dirty="0">
                <a:solidFill>
                  <a:srgbClr val="0C254D"/>
                </a:solidFill>
                <a:latin typeface="Arial"/>
                <a:cs typeface="Arial"/>
              </a:rPr>
              <a:t>ABRIL 2025</a:t>
            </a:r>
            <a:r>
              <a:rPr sz="1200" b="1" spc="5" dirty="0">
                <a:solidFill>
                  <a:srgbClr val="0C254D"/>
                </a:solidFill>
                <a:latin typeface="Arial"/>
                <a:cs typeface="Arial"/>
              </a:rPr>
              <a:t>|</a:t>
            </a:r>
            <a:r>
              <a:rPr sz="1200" b="1" spc="35" dirty="0">
                <a:solidFill>
                  <a:srgbClr val="0C254D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0C254D"/>
                </a:solidFill>
                <a:latin typeface="Arial"/>
                <a:cs typeface="Arial"/>
              </a:rPr>
              <a:t>N</a:t>
            </a:r>
            <a:r>
              <a:rPr lang="es-ES" sz="1200" b="1" spc="90" dirty="0">
                <a:solidFill>
                  <a:srgbClr val="0C254D"/>
                </a:solidFill>
                <a:latin typeface="Arial"/>
                <a:cs typeface="Arial"/>
              </a:rPr>
              <a:t>o</a:t>
            </a:r>
            <a:r>
              <a:rPr sz="1200" b="1" spc="90" dirty="0">
                <a:solidFill>
                  <a:srgbClr val="0C254D"/>
                </a:solidFill>
                <a:latin typeface="Arial"/>
                <a:cs typeface="Arial"/>
              </a:rPr>
              <a:t>.</a:t>
            </a:r>
            <a:r>
              <a:rPr lang="es-ES" sz="1200" b="1" spc="90" dirty="0">
                <a:solidFill>
                  <a:srgbClr val="0C254D"/>
                </a:solidFill>
                <a:latin typeface="Arial"/>
                <a:cs typeface="Arial"/>
              </a:rPr>
              <a:t> 4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26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6350" y="29913"/>
            <a:ext cx="7562850" cy="1992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4996" y="10397543"/>
            <a:ext cx="4378325" cy="191770"/>
          </a:xfrm>
          <a:custGeom>
            <a:avLst/>
            <a:gdLst/>
            <a:ahLst/>
            <a:cxnLst/>
            <a:rect l="l" t="t" r="r" b="b"/>
            <a:pathLst>
              <a:path w="4378325" h="191770">
                <a:moveTo>
                  <a:pt x="0" y="191358"/>
                </a:moveTo>
                <a:lnTo>
                  <a:pt x="4377853" y="191358"/>
                </a:lnTo>
                <a:lnTo>
                  <a:pt x="4377853" y="0"/>
                </a:lnTo>
                <a:lnTo>
                  <a:pt x="0" y="0"/>
                </a:lnTo>
                <a:lnTo>
                  <a:pt x="0" y="191358"/>
                </a:lnTo>
                <a:close/>
              </a:path>
            </a:pathLst>
          </a:custGeom>
          <a:solidFill>
            <a:srgbClr val="17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0804" y="10588902"/>
            <a:ext cx="4942205" cy="107950"/>
          </a:xfrm>
          <a:custGeom>
            <a:avLst/>
            <a:gdLst/>
            <a:ahLst/>
            <a:cxnLst/>
            <a:rect l="l" t="t" r="r" b="b"/>
            <a:pathLst>
              <a:path w="4942205" h="107950">
                <a:moveTo>
                  <a:pt x="0" y="0"/>
                </a:moveTo>
                <a:lnTo>
                  <a:pt x="0" y="107671"/>
                </a:lnTo>
                <a:lnTo>
                  <a:pt x="4942046" y="107671"/>
                </a:lnTo>
                <a:lnTo>
                  <a:pt x="4942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14742" y="10226508"/>
            <a:ext cx="2418715" cy="283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3</a:t>
            </a:fld>
            <a:endParaRPr sz="1100">
              <a:latin typeface="Arial Narrow"/>
              <a:cs typeface="Arial Narrow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-1"/>
            <a:ext cx="6654517" cy="5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0" y="0"/>
            <a:ext cx="755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7" name="object 13"/>
          <p:cNvSpPr txBox="1"/>
          <p:nvPr/>
        </p:nvSpPr>
        <p:spPr>
          <a:xfrm>
            <a:off x="0" y="9181535"/>
            <a:ext cx="7658100" cy="987450"/>
          </a:xfrm>
          <a:prstGeom prst="rect">
            <a:avLst/>
          </a:prstGeom>
          <a:solidFill>
            <a:srgbClr val="0C254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R="357505" algn="ctr">
              <a:lnSpc>
                <a:spcPts val="2185"/>
              </a:lnSpc>
              <a:spcBef>
                <a:spcPts val="5"/>
              </a:spcBef>
            </a:pPr>
            <a:r>
              <a:rPr lang="es-ES" sz="1400" i="1" spc="175" dirty="0">
                <a:solidFill>
                  <a:srgbClr val="FFFFFF"/>
                </a:solidFill>
                <a:latin typeface="Arial"/>
                <a:cs typeface="Arial"/>
              </a:rPr>
              <a:t>R E C U E R D A </a:t>
            </a:r>
          </a:p>
          <a:p>
            <a:pPr marR="357505" algn="ctr">
              <a:lnSpc>
                <a:spcPts val="2185"/>
              </a:lnSpc>
              <a:spcBef>
                <a:spcPts val="5"/>
              </a:spcBef>
            </a:pPr>
            <a:r>
              <a:rPr lang="es-ES" sz="1400" i="1" spc="175" dirty="0">
                <a:solidFill>
                  <a:srgbClr val="FFFFFF"/>
                </a:solidFill>
                <a:latin typeface="Arial"/>
                <a:cs typeface="Arial"/>
              </a:rPr>
              <a:t>VISITAR NUESTRAS REDES SOCIALES Y </a:t>
            </a:r>
          </a:p>
          <a:p>
            <a:pPr marR="357505" algn="ctr">
              <a:lnSpc>
                <a:spcPts val="2185"/>
              </a:lnSpc>
              <a:spcBef>
                <a:spcPts val="5"/>
              </a:spcBef>
            </a:pPr>
            <a:r>
              <a:rPr lang="es-ES" sz="1400" i="1" spc="175" dirty="0">
                <a:solidFill>
                  <a:srgbClr val="FFFFFF"/>
                </a:solidFill>
                <a:latin typeface="Arial"/>
                <a:cs typeface="Arial"/>
              </a:rPr>
              <a:t>estar en permanente actualización.</a:t>
            </a:r>
            <a:endParaRPr sz="1400" dirty="0">
              <a:latin typeface="Lucida Sans"/>
              <a:cs typeface="Lucida Sans"/>
            </a:endParaRPr>
          </a:p>
        </p:txBody>
      </p:sp>
      <p:pic>
        <p:nvPicPr>
          <p:cNvPr id="39" name="Imagen 38" descr="UNICUC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56" y="9000599"/>
            <a:ext cx="705132" cy="1094989"/>
          </a:xfrm>
          <a:prstGeom prst="rect">
            <a:avLst/>
          </a:prstGeom>
          <a:noFill/>
          <a:ln>
            <a:noFill/>
          </a:ln>
        </p:spPr>
      </p:pic>
      <p:sp>
        <p:nvSpPr>
          <p:cNvPr id="2048" name="Rectángulo 2047"/>
          <p:cNvSpPr/>
          <p:nvPr/>
        </p:nvSpPr>
        <p:spPr>
          <a:xfrm>
            <a:off x="1581150" y="10121011"/>
            <a:ext cx="534173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b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https://unicuces.edu.co/principal/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4742" y="2089093"/>
            <a:ext cx="728921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Desafíos y oportunidades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globalización y la diversidad cultural: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Gestionar equipos y mercados con diferentes culturas y costumbres.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velocidad del cambio tecnológico: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Mantenerse al día con las nuevas herramientas y saber cómo implementarlas de forma efectiva.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gestión del talento: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Atraer, retener y motivar a profesionales en un mercado competitivo, considerando la salud mental y el bienestar laboral.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sostenibilidad y la responsabilidad social: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Integrar prácticas que equilibren el crecimiento económico con el impacto ambiental y social.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incertidumbre económica y política: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Navegar en entornos inestables y tomar decisiones estratégicas bajo presión.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La ciberseguridad y la privacidad de datos: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Proteger la información de la empresa y de los clientes en un entorno digital.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Oportunidades 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Innovación y transformación digital: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Aprovechar las nuevas tecnologías para crear modelos de negocio disruptivos y mejorar la eficiencia operativa.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Nuevos mercados y nichos: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La globalización abre puertas a expandirse a nivel internacional y a identificar necesidades no cubiertas.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Desarrollo de liderazgo y equipos: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Fomentar un liderazgo empático y desarrollar equipos de alto rendimiento, diversos e inclusivos.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Sostenibilidad como ventaja competitiva: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Adoptar prácticas sostenibles para mejorar la imagen de marca, atraer inversores y generar valor a largo plazo.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Análisis de datos para la toma de decisiones: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Utilizar el "big data" para obtener información valiosa y tomar decisiones más informadas y precisas.</a:t>
            </a: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Trabajo remoto e híbrido: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Implementar modelos de trabajo flexibles que mejoren la satisfacción de los empleados y reduzcan costos operativos.</a:t>
            </a:r>
          </a:p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resumen, la administración de empresas ha evolucionado para convertirse en una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profesión esencial y altamente demandada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que requiere no solo conocimientos técnicos, sino también habilidades de liderazgo, adaptabilidad, visión estratégica y un fuerte compromiso con la ética y la sostenibilidad.</a:t>
            </a:r>
          </a:p>
        </p:txBody>
      </p:sp>
      <p:sp>
        <p:nvSpPr>
          <p:cNvPr id="14" name="object 10"/>
          <p:cNvSpPr txBox="1"/>
          <p:nvPr/>
        </p:nvSpPr>
        <p:spPr>
          <a:xfrm>
            <a:off x="5268264" y="1641074"/>
            <a:ext cx="2064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b="1" spc="5" dirty="0">
                <a:solidFill>
                  <a:srgbClr val="0C254D"/>
                </a:solidFill>
                <a:latin typeface="Arial"/>
                <a:cs typeface="Arial"/>
              </a:rPr>
              <a:t>ABRIL 2025</a:t>
            </a:r>
            <a:r>
              <a:rPr sz="1200" b="1" spc="5" dirty="0">
                <a:solidFill>
                  <a:srgbClr val="0C254D"/>
                </a:solidFill>
                <a:latin typeface="Arial"/>
                <a:cs typeface="Arial"/>
              </a:rPr>
              <a:t>|</a:t>
            </a:r>
            <a:r>
              <a:rPr sz="1200" b="1" spc="35" dirty="0">
                <a:solidFill>
                  <a:srgbClr val="0C254D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0C254D"/>
                </a:solidFill>
                <a:latin typeface="Arial"/>
                <a:cs typeface="Arial"/>
              </a:rPr>
              <a:t>N</a:t>
            </a:r>
            <a:r>
              <a:rPr lang="es-ES" sz="1200" b="1" spc="90" dirty="0">
                <a:solidFill>
                  <a:srgbClr val="0C254D"/>
                </a:solidFill>
                <a:latin typeface="Arial"/>
                <a:cs typeface="Arial"/>
              </a:rPr>
              <a:t>o</a:t>
            </a:r>
            <a:r>
              <a:rPr sz="1200" b="1" spc="90" dirty="0">
                <a:solidFill>
                  <a:srgbClr val="0C254D"/>
                </a:solidFill>
                <a:latin typeface="Arial"/>
                <a:cs typeface="Arial"/>
              </a:rPr>
              <a:t>.</a:t>
            </a:r>
            <a:r>
              <a:rPr lang="es-ES" sz="1200" b="1" spc="90" dirty="0">
                <a:solidFill>
                  <a:srgbClr val="0C254D"/>
                </a:solidFill>
                <a:latin typeface="Arial"/>
                <a:cs typeface="Arial"/>
              </a:rPr>
              <a:t> 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-6350" y="9034235"/>
            <a:ext cx="1491085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8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https://google.com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0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6350" y="29913"/>
            <a:ext cx="7562850" cy="1913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4996" y="10397543"/>
            <a:ext cx="4378325" cy="191770"/>
          </a:xfrm>
          <a:custGeom>
            <a:avLst/>
            <a:gdLst/>
            <a:ahLst/>
            <a:cxnLst/>
            <a:rect l="l" t="t" r="r" b="b"/>
            <a:pathLst>
              <a:path w="4378325" h="191770">
                <a:moveTo>
                  <a:pt x="0" y="191358"/>
                </a:moveTo>
                <a:lnTo>
                  <a:pt x="4377853" y="191358"/>
                </a:lnTo>
                <a:lnTo>
                  <a:pt x="4377853" y="0"/>
                </a:lnTo>
                <a:lnTo>
                  <a:pt x="0" y="0"/>
                </a:lnTo>
                <a:lnTo>
                  <a:pt x="0" y="191358"/>
                </a:lnTo>
                <a:close/>
              </a:path>
            </a:pathLst>
          </a:custGeom>
          <a:solidFill>
            <a:srgbClr val="174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0804" y="10588902"/>
            <a:ext cx="4942205" cy="107950"/>
          </a:xfrm>
          <a:custGeom>
            <a:avLst/>
            <a:gdLst/>
            <a:ahLst/>
            <a:cxnLst/>
            <a:rect l="l" t="t" r="r" b="b"/>
            <a:pathLst>
              <a:path w="4942205" h="107950">
                <a:moveTo>
                  <a:pt x="0" y="0"/>
                </a:moveTo>
                <a:lnTo>
                  <a:pt x="0" y="107671"/>
                </a:lnTo>
                <a:lnTo>
                  <a:pt x="4942046" y="107671"/>
                </a:lnTo>
                <a:lnTo>
                  <a:pt x="4942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14742" y="10226508"/>
            <a:ext cx="2418715" cy="283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655"/>
              </a:lnSpc>
              <a:spcBef>
                <a:spcPts val="105"/>
              </a:spcBef>
            </a:pPr>
            <a:r>
              <a:rPr dirty="0"/>
              <a:t>CORPORACIÓN</a:t>
            </a:r>
            <a:r>
              <a:rPr spc="-55" dirty="0"/>
              <a:t> </a:t>
            </a:r>
            <a:r>
              <a:rPr dirty="0"/>
              <a:t>UNIVERSITARIA</a:t>
            </a:r>
            <a:r>
              <a:rPr spc="-50" dirty="0"/>
              <a:t> </a:t>
            </a:r>
            <a:r>
              <a:rPr spc="5" dirty="0"/>
              <a:t>CENTRO</a:t>
            </a:r>
            <a:r>
              <a:rPr spc="-55" dirty="0"/>
              <a:t> </a:t>
            </a:r>
            <a:r>
              <a:rPr spc="-15" dirty="0"/>
              <a:t>SUPERIOR,</a:t>
            </a:r>
            <a:r>
              <a:rPr spc="-50" dirty="0"/>
              <a:t> </a:t>
            </a:r>
            <a:r>
              <a:rPr dirty="0"/>
              <a:t>UNICUCES</a:t>
            </a:r>
          </a:p>
          <a:p>
            <a:pPr marL="12700" marR="1089025">
              <a:lnSpc>
                <a:spcPts val="640"/>
              </a:lnSpc>
              <a:spcBef>
                <a:spcPts val="75"/>
              </a:spcBef>
            </a:pPr>
            <a:r>
              <a:rPr sz="650" b="0" spc="-20" dirty="0">
                <a:latin typeface="Microsoft Sans Serif"/>
                <a:cs typeface="Microsoft Sans Serif"/>
              </a:rPr>
              <a:t>Calle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14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Norte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8N</a:t>
            </a:r>
            <a:r>
              <a:rPr b="0" spc="-5" dirty="0">
                <a:latin typeface="Arial Narrow"/>
                <a:cs typeface="Arial Narrow"/>
              </a:rPr>
              <a:t>-</a:t>
            </a:r>
            <a:r>
              <a:rPr sz="650" b="0" spc="-5" dirty="0">
                <a:latin typeface="Microsoft Sans Serif"/>
                <a:cs typeface="Microsoft Sans Serif"/>
              </a:rPr>
              <a:t>35</a:t>
            </a:r>
            <a:r>
              <a:rPr sz="650" b="0" spc="-45" dirty="0">
                <a:latin typeface="Microsoft Sans Serif"/>
                <a:cs typeface="Microsoft Sans Serif"/>
              </a:rPr>
              <a:t> ,</a:t>
            </a:r>
            <a:r>
              <a:rPr sz="650" b="0" spc="-40" dirty="0">
                <a:latin typeface="Microsoft Sans Serif"/>
                <a:cs typeface="Microsoft Sans Serif"/>
              </a:rPr>
              <a:t> </a:t>
            </a:r>
            <a:r>
              <a:rPr sz="650" b="0" spc="-25" dirty="0">
                <a:latin typeface="Microsoft Sans Serif"/>
                <a:cs typeface="Microsoft Sans Serif"/>
              </a:rPr>
              <a:t>Cali,</a:t>
            </a:r>
            <a:r>
              <a:rPr sz="650" b="0" spc="-45" dirty="0">
                <a:latin typeface="Microsoft Sans Serif"/>
                <a:cs typeface="Microsoft Sans Serif"/>
              </a:rPr>
              <a:t> </a:t>
            </a:r>
            <a:r>
              <a:rPr sz="650" b="0" spc="-10" dirty="0">
                <a:latin typeface="Microsoft Sans Serif"/>
                <a:cs typeface="Microsoft Sans Serif"/>
              </a:rPr>
              <a:t>Colombia  </a:t>
            </a:r>
            <a:r>
              <a:rPr sz="650" b="0" spc="-55" dirty="0">
                <a:latin typeface="Microsoft Sans Serif"/>
                <a:cs typeface="Microsoft Sans Serif"/>
              </a:rPr>
              <a:t>PBX: </a:t>
            </a:r>
            <a:r>
              <a:rPr b="0" spc="10" dirty="0">
                <a:latin typeface="Arial Narrow"/>
                <a:cs typeface="Arial Narrow"/>
              </a:rPr>
              <a:t>(</a:t>
            </a:r>
            <a:r>
              <a:rPr sz="650" b="0" spc="10" dirty="0">
                <a:latin typeface="Microsoft Sans Serif"/>
                <a:cs typeface="Microsoft Sans Serif"/>
              </a:rPr>
              <a:t>57</a:t>
            </a:r>
            <a:r>
              <a:rPr b="0" spc="10" dirty="0">
                <a:latin typeface="Arial Narrow"/>
                <a:cs typeface="Arial Narrow"/>
              </a:rPr>
              <a:t>) </a:t>
            </a:r>
            <a:r>
              <a:rPr b="0" spc="20" dirty="0">
                <a:latin typeface="Arial Narrow"/>
                <a:cs typeface="Arial Narrow"/>
              </a:rPr>
              <a:t>(</a:t>
            </a:r>
            <a:r>
              <a:rPr sz="650" b="0" spc="20" dirty="0">
                <a:latin typeface="Microsoft Sans Serif"/>
                <a:cs typeface="Microsoft Sans Serif"/>
              </a:rPr>
              <a:t>2</a:t>
            </a:r>
            <a:r>
              <a:rPr b="0" spc="20" dirty="0">
                <a:latin typeface="Arial Narrow"/>
                <a:cs typeface="Arial Narrow"/>
              </a:rPr>
              <a:t>) </a:t>
            </a:r>
            <a:r>
              <a:rPr sz="650" b="0" spc="-5" dirty="0">
                <a:latin typeface="Microsoft Sans Serif"/>
                <a:cs typeface="Microsoft Sans Serif"/>
              </a:rPr>
              <a:t>660</a:t>
            </a:r>
            <a:r>
              <a:rPr sz="650" b="0" spc="-70" dirty="0">
                <a:latin typeface="Microsoft Sans Serif"/>
                <a:cs typeface="Microsoft Sans Serif"/>
              </a:rPr>
              <a:t> </a:t>
            </a:r>
            <a:r>
              <a:rPr sz="650" b="0" spc="-5" dirty="0">
                <a:latin typeface="Microsoft Sans Serif"/>
                <a:cs typeface="Microsoft Sans Serif"/>
              </a:rPr>
              <a:t>1011</a:t>
            </a:r>
            <a:endParaRPr sz="6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pc="80" dirty="0"/>
              <a:t>Boletín Comunica </a:t>
            </a:r>
            <a:r>
              <a:rPr spc="-60" dirty="0"/>
              <a:t>RSE </a:t>
            </a:r>
            <a:r>
              <a:rPr sz="1100" spc="40" dirty="0">
                <a:latin typeface="Arial Narrow"/>
                <a:cs typeface="Arial Narrow"/>
              </a:rPr>
              <a:t>| </a:t>
            </a:r>
            <a:r>
              <a:rPr spc="85" dirty="0"/>
              <a:t>página</a:t>
            </a:r>
            <a:r>
              <a:rPr spc="35" dirty="0"/>
              <a:t> </a:t>
            </a:r>
            <a:fld id="{81D60167-4931-47E6-BA6A-407CBD079E47}" type="slidenum">
              <a:rPr dirty="0"/>
              <a:t>4</a:t>
            </a:fld>
            <a:endParaRPr sz="1100">
              <a:latin typeface="Arial Narrow"/>
              <a:cs typeface="Arial Narrow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-1"/>
            <a:ext cx="6654517" cy="5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0" y="0"/>
            <a:ext cx="755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48" name="Rectángulo 2047"/>
          <p:cNvSpPr/>
          <p:nvPr/>
        </p:nvSpPr>
        <p:spPr>
          <a:xfrm>
            <a:off x="-9525" y="8829597"/>
            <a:ext cx="305573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https://unicuces.edu.co/principal/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5268264" y="1641074"/>
            <a:ext cx="20643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b="1" spc="5" dirty="0">
                <a:solidFill>
                  <a:srgbClr val="0C254D"/>
                </a:solidFill>
                <a:latin typeface="Arial"/>
                <a:cs typeface="Arial"/>
              </a:rPr>
              <a:t>ABRIL 2025</a:t>
            </a:r>
            <a:r>
              <a:rPr sz="1200" b="1" spc="5" dirty="0">
                <a:solidFill>
                  <a:srgbClr val="0C254D"/>
                </a:solidFill>
                <a:latin typeface="Arial"/>
                <a:cs typeface="Arial"/>
              </a:rPr>
              <a:t>|</a:t>
            </a:r>
            <a:r>
              <a:rPr sz="1200" b="1" spc="35" dirty="0">
                <a:solidFill>
                  <a:srgbClr val="0C254D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0C254D"/>
                </a:solidFill>
                <a:latin typeface="Arial"/>
                <a:cs typeface="Arial"/>
              </a:rPr>
              <a:t>N</a:t>
            </a:r>
            <a:r>
              <a:rPr lang="es-ES" sz="1200" b="1" spc="90" dirty="0">
                <a:solidFill>
                  <a:srgbClr val="0C254D"/>
                </a:solidFill>
                <a:latin typeface="Arial"/>
                <a:cs typeface="Arial"/>
              </a:rPr>
              <a:t>o</a:t>
            </a:r>
            <a:r>
              <a:rPr sz="1200" b="1" spc="90" dirty="0">
                <a:solidFill>
                  <a:srgbClr val="0C254D"/>
                </a:solidFill>
                <a:latin typeface="Arial"/>
                <a:cs typeface="Arial"/>
              </a:rPr>
              <a:t>.</a:t>
            </a:r>
            <a:r>
              <a:rPr lang="es-ES" sz="1200" b="1" spc="90" dirty="0">
                <a:solidFill>
                  <a:srgbClr val="0C254D"/>
                </a:solidFill>
                <a:latin typeface="Arial"/>
                <a:cs typeface="Arial"/>
              </a:rPr>
              <a:t> 4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" y="2665072"/>
            <a:ext cx="2133600" cy="21431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49450" y="2028475"/>
            <a:ext cx="5607049" cy="3515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Participación activa de la UNICUCES en la Asamblea General Ordinaria, celebrada el 25 de marzo en la cuidad de Medellín- Antioquia, en la Universidad Católica Luis Amigó, auditorio Santa Rita.</a:t>
            </a:r>
          </a:p>
          <a:p>
            <a:pPr algn="just"/>
            <a:r>
              <a:rPr lang="es-CO" dirty="0"/>
              <a:t>En Calidad de Director del Programa de  Administración de Empresas, se representa a la UNICUCES desde la vicepresidencia del capítulo Suroccidente, en este espacio se tomaron importantes decisiones para el crecimiento de la Asociación, modificando los Estatutos y así tener mayor cobertura y flexibilidad en procesos de cambio, para cumplir los objetivos en adelante y propender por el crecimiento organizacional.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825" y="5629527"/>
            <a:ext cx="2267551" cy="29711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91" y="6022711"/>
            <a:ext cx="2194415" cy="22774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895" y="6140072"/>
            <a:ext cx="2470150" cy="2160120"/>
          </a:xfrm>
          <a:prstGeom prst="rect">
            <a:avLst/>
          </a:prstGeom>
        </p:spPr>
      </p:pic>
      <p:sp>
        <p:nvSpPr>
          <p:cNvPr id="20" name="object 16"/>
          <p:cNvSpPr/>
          <p:nvPr/>
        </p:nvSpPr>
        <p:spPr>
          <a:xfrm>
            <a:off x="7045" y="2160565"/>
            <a:ext cx="1942406" cy="350255"/>
          </a:xfrm>
          <a:custGeom>
            <a:avLst/>
            <a:gdLst/>
            <a:ahLst/>
            <a:cxnLst/>
            <a:rect l="l" t="t" r="r" b="b"/>
            <a:pathLst>
              <a:path w="4378325" h="191770">
                <a:moveTo>
                  <a:pt x="0" y="191358"/>
                </a:moveTo>
                <a:lnTo>
                  <a:pt x="4377853" y="191358"/>
                </a:lnTo>
                <a:lnTo>
                  <a:pt x="4377853" y="0"/>
                </a:lnTo>
                <a:lnTo>
                  <a:pt x="0" y="0"/>
                </a:lnTo>
                <a:lnTo>
                  <a:pt x="0" y="191358"/>
                </a:lnTo>
                <a:close/>
              </a:path>
            </a:pathLst>
          </a:custGeom>
          <a:solidFill>
            <a:srgbClr val="174082"/>
          </a:solidFill>
        </p:spPr>
        <p:txBody>
          <a:bodyPr wrap="square" lIns="0" tIns="0" rIns="0" bIns="0" rtlCol="0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EVENTOS</a:t>
            </a:r>
            <a:r>
              <a:rPr lang="es-E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98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1143</Words>
  <Application>Microsoft Office PowerPoint</Application>
  <PresentationFormat>Personalizado</PresentationFormat>
  <Paragraphs>112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6" baseType="lpstr">
      <vt:lpstr>Arial</vt:lpstr>
      <vt:lpstr>Arial Narrow</vt:lpstr>
      <vt:lpstr>Calibri</vt:lpstr>
      <vt:lpstr>Cooper Black</vt:lpstr>
      <vt:lpstr>Lucida Sans</vt:lpstr>
      <vt:lpstr>Lucida Sans Unicode</vt:lpstr>
      <vt:lpstr>Microsoft Sans Serif</vt:lpstr>
      <vt:lpstr>Palatino Linotype</vt:lpstr>
      <vt:lpstr>Roboto Condensed</vt:lpstr>
      <vt:lpstr>Tahoma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ComunicaRSE</dc:title>
  <dc:creator>Sebastian Salas</dc:creator>
  <cp:keywords>DAD0ScIVEhs,BADyHsYe8Ms</cp:keywords>
  <cp:lastModifiedBy>DIRINVESTIGACION</cp:lastModifiedBy>
  <cp:revision>58</cp:revision>
  <dcterms:created xsi:type="dcterms:W3CDTF">2020-03-09T23:31:22Z</dcterms:created>
  <dcterms:modified xsi:type="dcterms:W3CDTF">2025-07-08T00:55:24Z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Creator">
    <vt:lpwstr>Canva</vt:lpwstr>
  </property>
  <property fmtid="{D5CDD505-2E9C-101B-9397-08002B2CF9AE}" pid="4" name="LastSaved">
    <vt:filetime>2020-03-09T00:00:00Z</vt:filetime>
  </property>
</Properties>
</file>